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handoutMasterIdLst>
    <p:handoutMasterId r:id="rId78"/>
  </p:handoutMasterIdLst>
  <p:sldIdLst>
    <p:sldId id="265" r:id="rId2"/>
    <p:sldId id="320" r:id="rId3"/>
    <p:sldId id="310" r:id="rId4"/>
    <p:sldId id="370" r:id="rId5"/>
    <p:sldId id="394" r:id="rId6"/>
    <p:sldId id="410" r:id="rId7"/>
    <p:sldId id="324" r:id="rId8"/>
    <p:sldId id="325" r:id="rId9"/>
    <p:sldId id="326" r:id="rId10"/>
    <p:sldId id="327" r:id="rId11"/>
    <p:sldId id="442" r:id="rId12"/>
    <p:sldId id="329" r:id="rId13"/>
    <p:sldId id="411" r:id="rId14"/>
    <p:sldId id="368" r:id="rId15"/>
    <p:sldId id="343" r:id="rId16"/>
    <p:sldId id="346" r:id="rId17"/>
    <p:sldId id="373" r:id="rId18"/>
    <p:sldId id="374" r:id="rId19"/>
    <p:sldId id="375" r:id="rId20"/>
    <p:sldId id="334" r:id="rId21"/>
    <p:sldId id="421" r:id="rId22"/>
    <p:sldId id="335" r:id="rId23"/>
    <p:sldId id="315" r:id="rId24"/>
    <p:sldId id="336" r:id="rId25"/>
    <p:sldId id="339" r:id="rId26"/>
    <p:sldId id="340" r:id="rId27"/>
    <p:sldId id="338" r:id="rId28"/>
    <p:sldId id="344" r:id="rId29"/>
    <p:sldId id="414" r:id="rId30"/>
    <p:sldId id="345" r:id="rId31"/>
    <p:sldId id="416" r:id="rId32"/>
    <p:sldId id="347" r:id="rId33"/>
    <p:sldId id="363" r:id="rId34"/>
    <p:sldId id="436" r:id="rId35"/>
    <p:sldId id="433" r:id="rId36"/>
    <p:sldId id="434" r:id="rId37"/>
    <p:sldId id="393" r:id="rId38"/>
    <p:sldId id="423" r:id="rId39"/>
    <p:sldId id="354" r:id="rId40"/>
    <p:sldId id="395" r:id="rId41"/>
    <p:sldId id="356" r:id="rId42"/>
    <p:sldId id="357" r:id="rId43"/>
    <p:sldId id="424" r:id="rId44"/>
    <p:sldId id="403" r:id="rId45"/>
    <p:sldId id="402" r:id="rId46"/>
    <p:sldId id="426" r:id="rId47"/>
    <p:sldId id="443" r:id="rId48"/>
    <p:sldId id="441" r:id="rId49"/>
    <p:sldId id="427" r:id="rId50"/>
    <p:sldId id="383" r:id="rId51"/>
    <p:sldId id="384" r:id="rId52"/>
    <p:sldId id="385" r:id="rId53"/>
    <p:sldId id="387" r:id="rId54"/>
    <p:sldId id="404" r:id="rId55"/>
    <p:sldId id="360" r:id="rId56"/>
    <p:sldId id="366" r:id="rId57"/>
    <p:sldId id="367" r:id="rId58"/>
    <p:sldId id="365" r:id="rId59"/>
    <p:sldId id="388" r:id="rId60"/>
    <p:sldId id="390" r:id="rId61"/>
    <p:sldId id="389" r:id="rId62"/>
    <p:sldId id="405" r:id="rId63"/>
    <p:sldId id="406" r:id="rId64"/>
    <p:sldId id="430" r:id="rId65"/>
    <p:sldId id="380" r:id="rId66"/>
    <p:sldId id="440" r:id="rId67"/>
    <p:sldId id="400" r:id="rId68"/>
    <p:sldId id="444" r:id="rId69"/>
    <p:sldId id="437" r:id="rId70"/>
    <p:sldId id="438" r:id="rId71"/>
    <p:sldId id="445" r:id="rId72"/>
    <p:sldId id="386" r:id="rId73"/>
    <p:sldId id="439" r:id="rId74"/>
    <p:sldId id="432" r:id="rId75"/>
    <p:sldId id="408" r:id="rId76"/>
  </p:sldIdLst>
  <p:sldSz cx="12188825" cy="6858000"/>
  <p:notesSz cx="6858000" cy="9144000"/>
  <p:custDataLst>
    <p:tags r:id="rId7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81" autoAdjust="0"/>
    <p:restoredTop sz="80092" autoAdjust="0"/>
  </p:normalViewPr>
  <p:slideViewPr>
    <p:cSldViewPr showGuides="1">
      <p:cViewPr varScale="1">
        <p:scale>
          <a:sx n="45" d="100"/>
          <a:sy n="45" d="100"/>
        </p:scale>
        <p:origin x="1008" y="48"/>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6/4/2018</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6/4/2018</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a:t>
            </a:fld>
            <a:endParaRPr lang="en-US"/>
          </a:p>
        </p:txBody>
      </p:sp>
    </p:spTree>
    <p:extLst>
      <p:ext uri="{BB962C8B-B14F-4D97-AF65-F5344CB8AC3E}">
        <p14:creationId xmlns:p14="http://schemas.microsoft.com/office/powerpoint/2010/main" val="20801613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r" rtl="1">
              <a:buFontTx/>
              <a:buNone/>
            </a:pPr>
            <a:r>
              <a:rPr lang="he-IL" baseline="0" dirty="0" smtClean="0"/>
              <a:t>המרה של תמונות לויין למפות, או המרה של סקיצה לתמונה, אנחנו נראה יותר מאוחר, כיצד זה עובד</a:t>
            </a:r>
          </a:p>
          <a:p>
            <a:pPr marL="0" indent="0" algn="r" rtl="1">
              <a:buFontTx/>
              <a:buNone/>
            </a:pPr>
            <a:endParaRPr lang="he-IL" baseline="0" dirty="0" smtClean="0"/>
          </a:p>
        </p:txBody>
      </p:sp>
      <p:sp>
        <p:nvSpPr>
          <p:cNvPr id="4" name="מציין מיקום של מספר שקופית 3"/>
          <p:cNvSpPr>
            <a:spLocks noGrp="1"/>
          </p:cNvSpPr>
          <p:nvPr>
            <p:ph type="sldNum" sz="quarter" idx="10"/>
          </p:nvPr>
        </p:nvSpPr>
        <p:spPr/>
        <p:txBody>
          <a:bodyPr/>
          <a:lstStyle/>
          <a:p>
            <a:fld id="{F93199CD-3E1B-4AE6-990F-76F925F5EA9F}" type="slidenum">
              <a:rPr lang="en-US" smtClean="0"/>
              <a:t>11</a:t>
            </a:fld>
            <a:endParaRPr lang="en-US"/>
          </a:p>
        </p:txBody>
      </p:sp>
    </p:spTree>
    <p:extLst>
      <p:ext uri="{BB962C8B-B14F-4D97-AF65-F5344CB8AC3E}">
        <p14:creationId xmlns:p14="http://schemas.microsoft.com/office/powerpoint/2010/main" val="1893233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r" rtl="1">
              <a:buFontTx/>
              <a:buNone/>
            </a:pPr>
            <a:r>
              <a:rPr lang="he-IL" baseline="0" dirty="0" smtClean="0"/>
              <a:t>המרה של תמונות לויין למפות, או המרה של סקיצה לתמונה, אנחנו נראה יותר מאוחר, כיצד זה עובד</a:t>
            </a:r>
          </a:p>
          <a:p>
            <a:pPr marL="0" indent="0" algn="r" rtl="1">
              <a:buFontTx/>
              <a:buNone/>
            </a:pPr>
            <a:endParaRPr lang="he-IL" baseline="0" dirty="0" smtClean="0"/>
          </a:p>
        </p:txBody>
      </p:sp>
      <p:sp>
        <p:nvSpPr>
          <p:cNvPr id="4" name="מציין מיקום של מספר שקופית 3"/>
          <p:cNvSpPr>
            <a:spLocks noGrp="1"/>
          </p:cNvSpPr>
          <p:nvPr>
            <p:ph type="sldNum" sz="quarter" idx="10"/>
          </p:nvPr>
        </p:nvSpPr>
        <p:spPr/>
        <p:txBody>
          <a:bodyPr/>
          <a:lstStyle/>
          <a:p>
            <a:fld id="{F93199CD-3E1B-4AE6-990F-76F925F5EA9F}" type="slidenum">
              <a:rPr lang="en-US" smtClean="0"/>
              <a:t>12</a:t>
            </a:fld>
            <a:endParaRPr lang="en-US"/>
          </a:p>
        </p:txBody>
      </p:sp>
    </p:spTree>
    <p:extLst>
      <p:ext uri="{BB962C8B-B14F-4D97-AF65-F5344CB8AC3E}">
        <p14:creationId xmlns:p14="http://schemas.microsoft.com/office/powerpoint/2010/main" val="3713030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13</a:t>
            </a:fld>
            <a:endParaRPr lang="en-US"/>
          </a:p>
        </p:txBody>
      </p:sp>
    </p:spTree>
    <p:extLst>
      <p:ext uri="{BB962C8B-B14F-4D97-AF65-F5344CB8AC3E}">
        <p14:creationId xmlns:p14="http://schemas.microsoft.com/office/powerpoint/2010/main" val="4159455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r" defTabSz="914400" rtl="1" eaLnBrk="1" fontAlgn="auto" latinLnBrk="0" hangingPunct="1">
              <a:lnSpc>
                <a:spcPct val="100000"/>
              </a:lnSpc>
              <a:spcBef>
                <a:spcPts val="0"/>
              </a:spcBef>
              <a:spcAft>
                <a:spcPts val="0"/>
              </a:spcAft>
              <a:buClrTx/>
              <a:buSzTx/>
              <a:buFontTx/>
              <a:buChar char="-"/>
              <a:tabLst/>
              <a:defRPr/>
            </a:pPr>
            <a:r>
              <a:rPr lang="he-IL" dirty="0" smtClean="0"/>
              <a:t>זאת</a:t>
            </a:r>
            <a:r>
              <a:rPr lang="he-IL" baseline="0" dirty="0" smtClean="0"/>
              <a:t> בעיה קלאסית שנופלת תחת ההגדרה של </a:t>
            </a:r>
            <a:r>
              <a:rPr lang="en-US" baseline="0" dirty="0" smtClean="0"/>
              <a:t>Unsupervised Learning</a:t>
            </a:r>
            <a:r>
              <a:rPr lang="he-IL" baseline="0" dirty="0" smtClean="0"/>
              <a:t>. </a:t>
            </a:r>
          </a:p>
          <a:p>
            <a:pPr marL="171450" marR="0" indent="-171450" algn="r" defTabSz="914400" rtl="1" eaLnBrk="1" fontAlgn="auto" latinLnBrk="0" hangingPunct="1">
              <a:lnSpc>
                <a:spcPct val="100000"/>
              </a:lnSpc>
              <a:spcBef>
                <a:spcPts val="0"/>
              </a:spcBef>
              <a:spcAft>
                <a:spcPts val="0"/>
              </a:spcAft>
              <a:buClrTx/>
              <a:buSzTx/>
              <a:buFontTx/>
              <a:buChar char="-"/>
              <a:tabLst/>
              <a:defRPr/>
            </a:pPr>
            <a:r>
              <a:rPr lang="he-IL" dirty="0" smtClean="0"/>
              <a:t>ניתן</a:t>
            </a:r>
            <a:r>
              <a:rPr lang="he-IL" baseline="0" dirty="0" smtClean="0"/>
              <a:t> להסתכל על מודלים גנרטיביים כהפך של מודלים דיסקרימינטביים. לדוגמא, במודל דיסקרימינטבי אנחנו רואים אימייל, ומנסים לברר אם הוא ספאם או לא באמצעות מידול של מילים המאפיינות מיילים של ספאם, לעומת זאת במודל גנרטיבי, אנחנו שואלים את עצמנו את השאלה ההפוכה, איך צריך להראות ספאם מייל, והאם אנחנו מסוגלים ליצור אלגוריתם שמייצר מייל כזה כשיראה כספאם.</a:t>
            </a:r>
          </a:p>
          <a:p>
            <a:pPr algn="r" rtl="1"/>
            <a:endParaRPr lang="he-IL" baseline="0" dirty="0" smtClean="0"/>
          </a:p>
          <a:p>
            <a:pPr algn="r" rtl="1"/>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15</a:t>
            </a:fld>
            <a:endParaRPr lang="en-US"/>
          </a:p>
        </p:txBody>
      </p:sp>
    </p:spTree>
    <p:extLst>
      <p:ext uri="{BB962C8B-B14F-4D97-AF65-F5344CB8AC3E}">
        <p14:creationId xmlns:p14="http://schemas.microsoft.com/office/powerpoint/2010/main" val="28297168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smtClean="0"/>
              <a:t>מצד ימין</a:t>
            </a:r>
            <a:r>
              <a:rPr lang="he-IL" baseline="0" dirty="0" smtClean="0"/>
              <a:t> אנחנו רואים את ה- </a:t>
            </a:r>
            <a:r>
              <a:rPr lang="en-US" baseline="0" dirty="0" smtClean="0"/>
              <a:t>Training Dataset</a:t>
            </a:r>
            <a:r>
              <a:rPr lang="he-IL" baseline="0" dirty="0" smtClean="0"/>
              <a:t>. בדוגמא הזו כל נקודה שחורה באיזור הכחול היא תמונה בתוך ה- </a:t>
            </a:r>
            <a:r>
              <a:rPr lang="en-US" baseline="0" dirty="0" smtClean="0"/>
              <a:t>Image space</a:t>
            </a:r>
            <a:r>
              <a:rPr lang="he-IL" baseline="0" dirty="0" smtClean="0"/>
              <a:t> האמיתי </a:t>
            </a:r>
            <a:r>
              <a:rPr lang="en-US" baseline="0" dirty="0" smtClean="0"/>
              <a:t>p(x)</a:t>
            </a:r>
            <a:r>
              <a:rPr lang="he-IL" baseline="0" dirty="0" smtClean="0"/>
              <a:t> שמכיל בסבירות גבוהה תמונות אמיתיות</a:t>
            </a:r>
          </a:p>
          <a:p>
            <a:pPr marL="171450" indent="-171450" algn="r" rtl="1">
              <a:buFontTx/>
              <a:buChar char="-"/>
            </a:pPr>
            <a:r>
              <a:rPr lang="he-IL" baseline="0" dirty="0" smtClean="0"/>
              <a:t>מצד שמאל ישנם אוסף של נקודות </a:t>
            </a:r>
            <a:r>
              <a:rPr lang="en-US" baseline="0" dirty="0" smtClean="0"/>
              <a:t>Z</a:t>
            </a:r>
            <a:r>
              <a:rPr lang="he-IL" baseline="0" dirty="0" smtClean="0"/>
              <a:t> הנדגמות מהאיזור האדום בהסתברות אחידה</a:t>
            </a:r>
          </a:p>
          <a:p>
            <a:pPr marL="171450" indent="-171450" algn="r" rtl="1">
              <a:buFontTx/>
              <a:buChar char="-"/>
            </a:pPr>
            <a:r>
              <a:rPr lang="he-IL" baseline="0" dirty="0" smtClean="0"/>
              <a:t>המודל הגנרטיבי (הצהוב) הוא למעשה פונקציה (בעלת הפרמטר תטה) שממירה את </a:t>
            </a:r>
            <a:r>
              <a:rPr lang="en-US" baseline="0" dirty="0" smtClean="0"/>
              <a:t>Z</a:t>
            </a:r>
            <a:r>
              <a:rPr lang="he-IL" baseline="0" dirty="0" smtClean="0"/>
              <a:t> לתוך ה- </a:t>
            </a:r>
            <a:r>
              <a:rPr lang="en-US" baseline="0" dirty="0" smtClean="0"/>
              <a:t>generated distribution</a:t>
            </a:r>
            <a:r>
              <a:rPr lang="he-IL" baseline="0" dirty="0" smtClean="0"/>
              <a:t> (האיזור הירוק)</a:t>
            </a:r>
          </a:p>
          <a:p>
            <a:pPr marL="171450" indent="-171450" algn="r" rtl="1">
              <a:buFontTx/>
              <a:buChar char="-"/>
            </a:pPr>
            <a:r>
              <a:rPr lang="he-IL" baseline="0" dirty="0" smtClean="0"/>
              <a:t>המשימה שלנו היא להתאים את האיזור הירוק שיהיה כמה שיותר דומה לאיזור הכחול</a:t>
            </a:r>
          </a:p>
          <a:p>
            <a:pPr marL="171450" indent="-171450" algn="r" rtl="1">
              <a:buFontTx/>
              <a:buChar char="-"/>
            </a:pPr>
            <a:r>
              <a:rPr lang="he-IL" baseline="0" dirty="0" smtClean="0"/>
              <a:t>ההנחה היא שאוסף התמונות שיתקבלו באזיור הירוק – יהיו מספיק דומות לאוסף התמונות המקורי</a:t>
            </a:r>
            <a:endParaRPr lang="en-US" baseline="0" dirty="0" smtClean="0"/>
          </a:p>
          <a:p>
            <a:pPr marL="171450" indent="-171450" algn="r" rtl="1">
              <a:buFontTx/>
              <a:buChar char="-"/>
            </a:pPr>
            <a:endParaRPr lang="en-US" baseline="0" dirty="0" smtClean="0"/>
          </a:p>
          <a:p>
            <a:pPr marL="171450" indent="-171450" algn="r" rtl="1">
              <a:buFontTx/>
              <a:buChar char="-"/>
            </a:pPr>
            <a:r>
              <a:rPr lang="he-IL" baseline="0" dirty="0" smtClean="0"/>
              <a:t>כיצד ניתן למדוד בכלל כמה </a:t>
            </a:r>
            <a:r>
              <a:rPr lang="en-US" baseline="0" dirty="0" smtClean="0"/>
              <a:t>p^</a:t>
            </a:r>
            <a:r>
              <a:rPr lang="he-IL" baseline="0" dirty="0" smtClean="0"/>
              <a:t> קרובה ל- </a:t>
            </a:r>
            <a:r>
              <a:rPr lang="en-US" baseline="0" dirty="0" smtClean="0"/>
              <a:t>p</a:t>
            </a:r>
            <a:r>
              <a:rPr lang="he-IL" baseline="0" dirty="0" smtClean="0"/>
              <a:t> – אני מזכיר שמדובר כאן במימדים נורא גבוהים</a:t>
            </a:r>
          </a:p>
        </p:txBody>
      </p:sp>
      <p:sp>
        <p:nvSpPr>
          <p:cNvPr id="4" name="Slide Number Placeholder 3"/>
          <p:cNvSpPr>
            <a:spLocks noGrp="1"/>
          </p:cNvSpPr>
          <p:nvPr>
            <p:ph type="sldNum" sz="quarter" idx="10"/>
          </p:nvPr>
        </p:nvSpPr>
        <p:spPr/>
        <p:txBody>
          <a:bodyPr/>
          <a:lstStyle/>
          <a:p>
            <a:fld id="{F93199CD-3E1B-4AE6-990F-76F925F5EA9F}" type="slidenum">
              <a:rPr lang="en-US" smtClean="0"/>
              <a:t>16</a:t>
            </a:fld>
            <a:endParaRPr lang="en-US"/>
          </a:p>
        </p:txBody>
      </p:sp>
    </p:spTree>
    <p:extLst>
      <p:ext uri="{BB962C8B-B14F-4D97-AF65-F5344CB8AC3E}">
        <p14:creationId xmlns:p14="http://schemas.microsoft.com/office/powerpoint/2010/main" val="15957435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baseline="0" dirty="0" smtClean="0"/>
              <a:t>באופן כללי </a:t>
            </a:r>
            <a:r>
              <a:rPr lang="en-US" baseline="0" dirty="0" smtClean="0"/>
              <a:t>Maximum likelihood</a:t>
            </a:r>
            <a:r>
              <a:rPr lang="he-IL" baseline="0" dirty="0" smtClean="0"/>
              <a:t> – זאת שיטה שבה אנחנו מנסים למצוא את הפרמטרים המיטביים של מודל מסוים כדי שיתאים לקבוצת נתונים.</a:t>
            </a:r>
          </a:p>
          <a:p>
            <a:pPr algn="r" rtl="1"/>
            <a:r>
              <a:rPr lang="he-IL" baseline="0" dirty="0" smtClean="0"/>
              <a:t>בדוגמא שלהלן, אוסף הנקודות הכחולות – הן קבוצה של נתונים בחד-</a:t>
            </a:r>
            <a:r>
              <a:rPr lang="he-IL" baseline="0" dirty="0" err="1" smtClean="0"/>
              <a:t>מימד</a:t>
            </a:r>
            <a:r>
              <a:rPr lang="he-IL" baseline="0" dirty="0" smtClean="0"/>
              <a:t> שפזורים בהתפלגות </a:t>
            </a:r>
            <a:r>
              <a:rPr lang="he-IL" baseline="0" dirty="0" err="1" smtClean="0"/>
              <a:t>גאוסיאנית</a:t>
            </a:r>
            <a:r>
              <a:rPr lang="he-IL" baseline="0" dirty="0" smtClean="0"/>
              <a:t>. הפונקציות </a:t>
            </a:r>
            <a:r>
              <a:rPr lang="en-US" baseline="0" dirty="0" smtClean="0"/>
              <a:t>f1</a:t>
            </a:r>
            <a:r>
              <a:rPr lang="he-IL" baseline="0" dirty="0" smtClean="0"/>
              <a:t> עד </a:t>
            </a:r>
            <a:r>
              <a:rPr lang="en-US" baseline="0" dirty="0" smtClean="0"/>
              <a:t>f4</a:t>
            </a:r>
            <a:r>
              <a:rPr lang="he-IL" baseline="0" dirty="0" smtClean="0"/>
              <a:t> הן דוגמאות לפונקציה </a:t>
            </a:r>
            <a:r>
              <a:rPr lang="he-IL" baseline="0" dirty="0" err="1" smtClean="0"/>
              <a:t>גאוסיאנית</a:t>
            </a:r>
            <a:r>
              <a:rPr lang="he-IL" baseline="0" dirty="0" smtClean="0"/>
              <a:t> עם פרמטרים שונים. בעזרת </a:t>
            </a:r>
            <a:r>
              <a:rPr lang="en-US" baseline="0" dirty="0" smtClean="0"/>
              <a:t>Maximum likelihood</a:t>
            </a:r>
            <a:r>
              <a:rPr lang="he-IL" baseline="0" dirty="0" smtClean="0"/>
              <a:t> ניתן למצוא את הפרמטרים כך שהפונקציה תתאים לנתונים (</a:t>
            </a:r>
            <a:r>
              <a:rPr lang="en-US" baseline="0" dirty="0" smtClean="0"/>
              <a:t>f1</a:t>
            </a:r>
            <a:r>
              <a:rPr lang="he-IL" baseline="0" dirty="0" smtClean="0"/>
              <a:t>)</a:t>
            </a:r>
            <a:endParaRPr lang="en-US" dirty="0"/>
          </a:p>
        </p:txBody>
      </p:sp>
      <p:sp>
        <p:nvSpPr>
          <p:cNvPr id="4" name="מציין מיקום של מספר שקופית 3"/>
          <p:cNvSpPr>
            <a:spLocks noGrp="1"/>
          </p:cNvSpPr>
          <p:nvPr>
            <p:ph type="sldNum" sz="quarter" idx="10"/>
          </p:nvPr>
        </p:nvSpPr>
        <p:spPr/>
        <p:txBody>
          <a:bodyPr/>
          <a:lstStyle/>
          <a:p>
            <a:fld id="{F93199CD-3E1B-4AE6-990F-76F925F5EA9F}" type="slidenum">
              <a:rPr lang="en-US" smtClean="0"/>
              <a:t>20</a:t>
            </a:fld>
            <a:endParaRPr lang="en-US"/>
          </a:p>
        </p:txBody>
      </p:sp>
    </p:spTree>
    <p:extLst>
      <p:ext uri="{BB962C8B-B14F-4D97-AF65-F5344CB8AC3E}">
        <p14:creationId xmlns:p14="http://schemas.microsoft.com/office/powerpoint/2010/main" val="19164983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smtClean="0"/>
              <a:t>בדיאגרמה</a:t>
            </a:r>
            <a:r>
              <a:rPr lang="he-IL" baseline="0" dirty="0" smtClean="0"/>
              <a:t> ניתן לראות את התת-עץ שמתאר את הסוגים השונים של המודלים הגנרטיביים המשתמשים ב- </a:t>
            </a:r>
            <a:r>
              <a:rPr lang="en-US" baseline="0" dirty="0" smtClean="0"/>
              <a:t>Maximum likelihood</a:t>
            </a:r>
            <a:r>
              <a:rPr lang="he-IL" baseline="0" dirty="0" smtClean="0"/>
              <a:t>.</a:t>
            </a:r>
            <a:r>
              <a:rPr lang="en-US" baseline="0" dirty="0" smtClean="0"/>
              <a:t> </a:t>
            </a:r>
            <a:endParaRPr lang="he-IL" baseline="0" dirty="0" smtClean="0"/>
          </a:p>
          <a:p>
            <a:pPr algn="r" rtl="1"/>
            <a:r>
              <a:rPr lang="he-IL" baseline="0" dirty="0" smtClean="0"/>
              <a:t>ישנם מודלים גנרטיביים אחרים שלא משתמשים בשיטה הזאת, אבל כרגע נתעלם מהם.</a:t>
            </a:r>
          </a:p>
          <a:p>
            <a:pPr algn="r" rtl="1"/>
            <a:r>
              <a:rPr lang="he-IL" baseline="0" dirty="0" smtClean="0"/>
              <a:t>לכל אחד מהמודלים המתאורים כאן, יש יתרונות אבל גם חסרונות מסויימים. </a:t>
            </a:r>
            <a:r>
              <a:rPr lang="en-US" baseline="0" dirty="0" smtClean="0"/>
              <a:t>GAN</a:t>
            </a:r>
            <a:r>
              <a:rPr lang="he-IL" baseline="0" dirty="0" smtClean="0"/>
              <a:t> נבנה כך ששהוא נמנע מהחסרונות האילו, אבל יש לו חסרונות אחרים. נראה אותם בהמשך.</a:t>
            </a:r>
            <a:endParaRPr lang="en-US" baseline="0" dirty="0" smtClean="0"/>
          </a:p>
          <a:p>
            <a:pPr algn="r" rtl="1"/>
            <a:r>
              <a:rPr lang="he-IL" baseline="0" dirty="0" smtClean="0"/>
              <a:t>בגדול ניתן לחלק אותן ל-2 תתי משפחות: </a:t>
            </a:r>
            <a:r>
              <a:rPr lang="en-US" baseline="0" dirty="0" smtClean="0"/>
              <a:t>Explicit Density</a:t>
            </a:r>
            <a:r>
              <a:rPr lang="he-IL" baseline="0" dirty="0" smtClean="0"/>
              <a:t> ו- </a:t>
            </a:r>
            <a:r>
              <a:rPr lang="en-US" baseline="0" dirty="0" smtClean="0"/>
              <a:t>Implicit Density</a:t>
            </a:r>
            <a:endParaRPr lang="he-IL" baseline="0" dirty="0" smtClean="0"/>
          </a:p>
          <a:p>
            <a:pPr algn="r" rtl="1"/>
            <a:endParaRPr lang="he-IL" baseline="0" dirty="0" smtClean="0"/>
          </a:p>
          <a:p>
            <a:pPr algn="r" rtl="1"/>
            <a:r>
              <a:rPr lang="he-IL" baseline="0" dirty="0" smtClean="0"/>
              <a:t>הסבר טוב על שרשראות מרקוביות ומונטה קרלו</a:t>
            </a:r>
          </a:p>
          <a:p>
            <a:pPr algn="r" rtl="1"/>
            <a:r>
              <a:rPr lang="en-US" dirty="0" smtClean="0"/>
              <a:t>https://theclevermachine.wordpress.com/tag/transition-operator/</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22</a:t>
            </a:fld>
            <a:endParaRPr lang="en-US"/>
          </a:p>
        </p:txBody>
      </p:sp>
    </p:spTree>
    <p:extLst>
      <p:ext uri="{BB962C8B-B14F-4D97-AF65-F5344CB8AC3E}">
        <p14:creationId xmlns:p14="http://schemas.microsoft.com/office/powerpoint/2010/main" val="3231568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en-US" dirty="0" smtClean="0"/>
              <a:t>Explicit</a:t>
            </a:r>
            <a:r>
              <a:rPr lang="he-IL" dirty="0" smtClean="0"/>
              <a:t> – הכוונה למודל שבו אנחנו מגדירים בצורה מפורשת את פונקציית המודל שאותו אנו רוצים למקסם. ברגע שיש לנו פונקציה כזאת (מודל) ניתן ליצור בעזרתה דוגמאות נוספות</a:t>
            </a:r>
          </a:p>
          <a:p>
            <a:pPr marL="171450" indent="-171450" algn="r" rtl="1">
              <a:buFontTx/>
              <a:buChar char="-"/>
            </a:pPr>
            <a:r>
              <a:rPr lang="en-US" dirty="0" smtClean="0"/>
              <a:t>Implicit</a:t>
            </a:r>
            <a:r>
              <a:rPr lang="he-IL" baseline="0" dirty="0" smtClean="0"/>
              <a:t> – הכוונה ללמידה של מודל מסויים (מבלי להגדיר אותו מפורשות) שממנו ניתן לדגום / ליצור דוגמאות נוספות</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23</a:t>
            </a:fld>
            <a:endParaRPr lang="en-US"/>
          </a:p>
        </p:txBody>
      </p:sp>
    </p:spTree>
    <p:extLst>
      <p:ext uri="{BB962C8B-B14F-4D97-AF65-F5344CB8AC3E}">
        <p14:creationId xmlns:p14="http://schemas.microsoft.com/office/powerpoint/2010/main" val="21886881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smtClean="0"/>
              <a:t>הקושי העיקרי התת קטגוריה הזו הוא להיות</a:t>
            </a:r>
            <a:r>
              <a:rPr lang="he-IL" baseline="0" dirty="0" smtClean="0"/>
              <a:t> מסוגל להגדיר במדויק את </a:t>
            </a:r>
            <a:r>
              <a:rPr lang="en-US" baseline="0" dirty="0" err="1" smtClean="0"/>
              <a:t>Pmodel</a:t>
            </a:r>
            <a:r>
              <a:rPr lang="he-IL" baseline="0" dirty="0" smtClean="0"/>
              <a:t>, כך שיהיה מספיק טוב ושיתפוס את כל המורכבות של המידע, ועדיין ניתן יהיה לחשב אותו בזמן סביר (</a:t>
            </a:r>
            <a:r>
              <a:rPr lang="en-US" baseline="0" dirty="0" smtClean="0"/>
              <a:t>Tractability</a:t>
            </a:r>
            <a:r>
              <a:rPr lang="he-IL" baseline="0" dirty="0" smtClean="0"/>
              <a:t>). </a:t>
            </a:r>
          </a:p>
          <a:p>
            <a:pPr algn="r" rtl="1"/>
            <a:r>
              <a:rPr lang="he-IL" baseline="0" dirty="0" smtClean="0"/>
              <a:t>ואכן קטגוריה זו מחולקת ל- 2  תתי קטגוריות:</a:t>
            </a:r>
            <a:endParaRPr lang="he-IL" dirty="0" smtClean="0"/>
          </a:p>
          <a:p>
            <a:pPr marL="228600" indent="-228600" algn="r" rtl="1">
              <a:buAutoNum type="arabicPeriod"/>
            </a:pPr>
            <a:r>
              <a:rPr lang="en-US" baseline="0" dirty="0" smtClean="0"/>
              <a:t>Tractable Density</a:t>
            </a:r>
            <a:r>
              <a:rPr lang="he-IL" baseline="0" dirty="0" smtClean="0"/>
              <a:t> – הכוונה למודלים / פונקציות שזמן הריצה שלהם הוא פולינומאלי (סביר)</a:t>
            </a:r>
          </a:p>
          <a:p>
            <a:pPr marL="228600" indent="-228600" algn="r" rtl="1">
              <a:buAutoNum type="arabicPeriod"/>
            </a:pPr>
            <a:r>
              <a:rPr lang="en-US" baseline="0" dirty="0" smtClean="0"/>
              <a:t>Intractable Density</a:t>
            </a:r>
            <a:r>
              <a:rPr lang="he-IL" baseline="0" dirty="0" smtClean="0"/>
              <a:t> – הכוונה למודלים / פונקציות שזמן הריצה שלהם הוא אקספוננציאלי, ולכן כדי להריץ אותם בפועל, יש צורך להשתמש בשיטות הערכה כלשהן כמו סימולציית מונטה קרלו או אחרות</a:t>
            </a:r>
          </a:p>
          <a:p>
            <a:pPr marL="0" indent="0" algn="r" rtl="1">
              <a:buNone/>
            </a:pPr>
            <a:endParaRPr lang="he-IL" baseline="0" dirty="0" smtClean="0"/>
          </a:p>
          <a:p>
            <a:pPr marL="0" indent="0" algn="r" rtl="1">
              <a:buNone/>
            </a:pPr>
            <a:endParaRPr lang="he-IL" baseline="0" dirty="0" smtClean="0"/>
          </a:p>
          <a:p>
            <a:pPr marL="0" indent="0" algn="r" rtl="1">
              <a:buNone/>
            </a:pPr>
            <a:r>
              <a:rPr lang="he-IL" baseline="0" dirty="0" smtClean="0"/>
              <a:t>סימולציית מונטה קרלו – לדוגמא אם רוצים לחשב שטח מתחת לפונקציה מבלי לחשב את האינטגרל שלה (מכל מיני סיבות), ניתן לזרוק באופן אקראי נקודות ולראות מה אחוז הנקודות שנופלות מתחת לפונקציה ומה אחוז הנקודות שנופלות בתוך הפונקציה</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24</a:t>
            </a:fld>
            <a:endParaRPr lang="en-US"/>
          </a:p>
        </p:txBody>
      </p:sp>
    </p:spTree>
    <p:extLst>
      <p:ext uri="{BB962C8B-B14F-4D97-AF65-F5344CB8AC3E}">
        <p14:creationId xmlns:p14="http://schemas.microsoft.com/office/powerpoint/2010/main" val="19931265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smtClean="0"/>
              <a:t>מודל</a:t>
            </a:r>
            <a:r>
              <a:rPr lang="he-IL" baseline="0" dirty="0" smtClean="0"/>
              <a:t> מסוג כזה הוא אחד מ- 3 המודלים הגנרטיביים הפופלרים ביותר. הם מהווים את הבסיס ל- </a:t>
            </a:r>
            <a:r>
              <a:rPr lang="en-US" baseline="0" dirty="0" err="1" smtClean="0"/>
              <a:t>WaveNet</a:t>
            </a:r>
            <a:r>
              <a:rPr lang="he-IL" baseline="0" dirty="0" smtClean="0"/>
              <a:t> – המסוגל לייצר דיבור אנושי ריאליסטי.</a:t>
            </a:r>
          </a:p>
          <a:p>
            <a:pPr marL="171450" indent="-171450" algn="r" rtl="1">
              <a:buFontTx/>
              <a:buChar char="-"/>
            </a:pPr>
            <a:r>
              <a:rPr lang="he-IL" baseline="0" dirty="0" smtClean="0"/>
              <a:t>המודל משתמש ב- </a:t>
            </a:r>
            <a:r>
              <a:rPr lang="en-US" baseline="0" dirty="0" smtClean="0"/>
              <a:t>Chain rule of probability</a:t>
            </a:r>
            <a:r>
              <a:rPr lang="he-IL" baseline="0" dirty="0" smtClean="0"/>
              <a:t>, זאת אומרת שחישוב ה- </a:t>
            </a:r>
            <a:r>
              <a:rPr lang="en-US" baseline="0" dirty="0" smtClean="0"/>
              <a:t>likelihood</a:t>
            </a:r>
            <a:r>
              <a:rPr lang="he-IL" baseline="0" dirty="0" smtClean="0"/>
              <a:t> של תמונה הוא למעשה מכפלת ההסתברות של כל פיקסל, כך שההסתברות של כל פיקסל תלוייה בכל הפיקסלים שבאו "לפניו" (בהנחה שאנו מסדרים אם הפיקסלים בסדר מסויים).</a:t>
            </a:r>
          </a:p>
          <a:p>
            <a:pPr marL="171450" indent="-171450" algn="r" rtl="1">
              <a:buFontTx/>
              <a:buChar char="-"/>
            </a:pPr>
            <a:r>
              <a:rPr lang="he-IL" baseline="0" dirty="0" smtClean="0"/>
              <a:t>החיסרון של המודל הזה הוא שהיות וכל פיקסל תלוי בכל הפיקסלים שבאו לפניו, זמן יצירה של דגימה אחת הוא גדול יחסית, היות ולא ניתן למקבל את התהליך. לרשתות </a:t>
            </a:r>
            <a:r>
              <a:rPr lang="en-US" baseline="0" dirty="0" err="1" smtClean="0"/>
              <a:t>Wavenet</a:t>
            </a:r>
            <a:r>
              <a:rPr lang="he-IL" baseline="0" dirty="0" smtClean="0"/>
              <a:t> לוקח משהו כמו 2 דקות לייצר שניה אחת של דיבור, מה שהופך את השיטה הזאת לא יישימה עבור דיבור אינטרקטיבי. (אולי זה מספיק טוב ל- </a:t>
            </a:r>
            <a:r>
              <a:rPr lang="en-US" baseline="0" dirty="0" smtClean="0"/>
              <a:t>Audio books</a:t>
            </a:r>
            <a:r>
              <a:rPr lang="he-IL" baseline="0" dirty="0" smtClean="0"/>
              <a:t>)</a:t>
            </a:r>
          </a:p>
          <a:p>
            <a:pPr marL="171450" indent="-171450" algn="r" rtl="1">
              <a:buFontTx/>
              <a:buChar char="-"/>
            </a:pPr>
            <a:endParaRPr lang="he-IL" baseline="0" dirty="0" smtClean="0"/>
          </a:p>
          <a:p>
            <a:pPr marL="171450" indent="-171450" algn="r" rtl="1">
              <a:buFontTx/>
              <a:buChar char="-"/>
            </a:pPr>
            <a:endParaRPr lang="en-US" baseline="0" dirty="0" smtClean="0"/>
          </a:p>
        </p:txBody>
      </p:sp>
      <p:sp>
        <p:nvSpPr>
          <p:cNvPr id="4" name="Slide Number Placeholder 3"/>
          <p:cNvSpPr>
            <a:spLocks noGrp="1"/>
          </p:cNvSpPr>
          <p:nvPr>
            <p:ph type="sldNum" sz="quarter" idx="10"/>
          </p:nvPr>
        </p:nvSpPr>
        <p:spPr/>
        <p:txBody>
          <a:bodyPr/>
          <a:lstStyle/>
          <a:p>
            <a:fld id="{F93199CD-3E1B-4AE6-990F-76F925F5EA9F}" type="slidenum">
              <a:rPr lang="en-US" smtClean="0"/>
              <a:t>25</a:t>
            </a:fld>
            <a:endParaRPr lang="en-US"/>
          </a:p>
        </p:txBody>
      </p:sp>
    </p:spTree>
    <p:extLst>
      <p:ext uri="{BB962C8B-B14F-4D97-AF65-F5344CB8AC3E}">
        <p14:creationId xmlns:p14="http://schemas.microsoft.com/office/powerpoint/2010/main" val="272515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smtClean="0"/>
              <a:t>נתחיל בשאלה: מה רואים</a:t>
            </a:r>
            <a:r>
              <a:rPr lang="he-IL" baseline="0" dirty="0" smtClean="0"/>
              <a:t> בתמונות שלהלן? ציפורים? איזה ציפורים?</a:t>
            </a:r>
          </a:p>
          <a:p>
            <a:pPr algn="r" rtl="1"/>
            <a:r>
              <a:rPr lang="he-IL" baseline="0" dirty="0" smtClean="0"/>
              <a:t>בתמונה הימנית רואים דוכיפת, בתמונה האמצעית רואים פשוש, אבל איזה ציפור רואים בתמונה השמאלית?</a:t>
            </a:r>
          </a:p>
          <a:p>
            <a:pPr algn="r" rtl="1"/>
            <a:r>
              <a:rPr lang="he-IL" baseline="0" dirty="0" smtClean="0"/>
              <a:t>התשובה היא, שהציפור בתמונה השמאלית לא קיימת במציאות. אין ציפור כזאת, אף צלם לא צילם את זה, מחשב יצר את התמונה. איך? בעזרת מודל גנרטיבי</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2</a:t>
            </a:fld>
            <a:endParaRPr lang="en-US"/>
          </a:p>
        </p:txBody>
      </p:sp>
    </p:spTree>
    <p:extLst>
      <p:ext uri="{BB962C8B-B14F-4D97-AF65-F5344CB8AC3E}">
        <p14:creationId xmlns:p14="http://schemas.microsoft.com/office/powerpoint/2010/main" val="14517902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smtClean="0"/>
              <a:t>בשיטה</a:t>
            </a:r>
            <a:r>
              <a:rPr lang="he-IL" baseline="0" dirty="0" smtClean="0"/>
              <a:t> זאת, היות והמודל לא ניתן לחישוב בזמן סביר (</a:t>
            </a:r>
            <a:r>
              <a:rPr lang="en-US" baseline="0" dirty="0" smtClean="0"/>
              <a:t>(Intractable</a:t>
            </a:r>
            <a:r>
              <a:rPr lang="he-IL" baseline="0" dirty="0" smtClean="0"/>
              <a:t> – מגדירים איזה שהוא גבול תחתון למודל (או ללוג של המודל), ומנסים למקסם אותו.</a:t>
            </a:r>
          </a:p>
          <a:p>
            <a:pPr marL="171450" indent="-171450" algn="r" rtl="1">
              <a:buFontTx/>
              <a:buChar char="-"/>
            </a:pPr>
            <a:r>
              <a:rPr lang="he-IL" baseline="0" dirty="0" smtClean="0"/>
              <a:t>במקרים מסויימים ניתן להראות ש- </a:t>
            </a:r>
            <a:r>
              <a:rPr lang="en-US" baseline="0" dirty="0" smtClean="0"/>
              <a:t>L</a:t>
            </a:r>
            <a:r>
              <a:rPr lang="he-IL" baseline="0" dirty="0" smtClean="0"/>
              <a:t> עצמה היא </a:t>
            </a:r>
            <a:r>
              <a:rPr lang="en-US" baseline="0" dirty="0" smtClean="0"/>
              <a:t>tractable</a:t>
            </a:r>
            <a:r>
              <a:rPr lang="he-IL" baseline="0" dirty="0" smtClean="0"/>
              <a:t>, למרות ש </a:t>
            </a:r>
            <a:r>
              <a:rPr lang="en-US" baseline="0" dirty="0" err="1" smtClean="0"/>
              <a:t>Pmodel</a:t>
            </a:r>
            <a:r>
              <a:rPr lang="he-IL" baseline="0" dirty="0" smtClean="0"/>
              <a:t> לא.</a:t>
            </a:r>
          </a:p>
          <a:p>
            <a:pPr marL="171450" indent="-171450" algn="r" rtl="1">
              <a:buFontTx/>
              <a:buChar char="-"/>
            </a:pPr>
            <a:r>
              <a:rPr lang="he-IL" baseline="0" dirty="0" smtClean="0"/>
              <a:t>החיסרון בשיטה הזאת הוא שאם בחרנו חסם תחתון חלש מידי, הפער בין הגבול התחתון הזה, ל- </a:t>
            </a:r>
            <a:r>
              <a:rPr lang="en-US" baseline="0" dirty="0" smtClean="0"/>
              <a:t>Maximum Likelihood</a:t>
            </a:r>
            <a:r>
              <a:rPr lang="he-IL" baseline="0" dirty="0" smtClean="0"/>
              <a:t> האמיתי, יכול לייצר משהו שהוא שונה מה- </a:t>
            </a:r>
            <a:r>
              <a:rPr lang="en-US" baseline="0" dirty="0" err="1" smtClean="0"/>
              <a:t>Pmodel</a:t>
            </a:r>
            <a:r>
              <a:rPr lang="he-IL" baseline="0" dirty="0" smtClean="0"/>
              <a:t> האמיתי</a:t>
            </a:r>
            <a:r>
              <a:rPr lang="en-US" baseline="0" dirty="0" smtClean="0"/>
              <a:t>.</a:t>
            </a:r>
          </a:p>
          <a:p>
            <a:pPr marL="171450" indent="-171450" algn="r" rtl="1">
              <a:buFontTx/>
              <a:buChar char="-"/>
            </a:pPr>
            <a:r>
              <a:rPr lang="he-IL" baseline="0" dirty="0" smtClean="0"/>
              <a:t>למעשה הדוגמאות שהוא מייצר הם באיכות לא טובה</a:t>
            </a:r>
          </a:p>
          <a:p>
            <a:pPr algn="r" rtl="1"/>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26</a:t>
            </a:fld>
            <a:endParaRPr lang="en-US"/>
          </a:p>
        </p:txBody>
      </p:sp>
    </p:spTree>
    <p:extLst>
      <p:ext uri="{BB962C8B-B14F-4D97-AF65-F5344CB8AC3E}">
        <p14:creationId xmlns:p14="http://schemas.microsoft.com/office/powerpoint/2010/main" val="13492127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smtClean="0"/>
              <a:t>ישנם מודלים</a:t>
            </a:r>
            <a:r>
              <a:rPr lang="he-IL" baseline="0" dirty="0" smtClean="0"/>
              <a:t> שלא מנסים להגדיר את פונקציית הצפיפות בצורה מפורשת. זאת אומרת במקום לנסות להגדיר את פונקציית הצפיפות ואת הפרמטרים שלה, אנו מייצרים מכונה שמייצרת דוגמאות, ומנסים לללמד את הפרמטרים של המכונה הזאת</a:t>
            </a:r>
            <a:endParaRPr lang="he-IL" dirty="0" smtClean="0"/>
          </a:p>
          <a:p>
            <a:pPr algn="r" rtl="1"/>
            <a:r>
              <a:rPr lang="en-US" dirty="0" smtClean="0"/>
              <a:t>Implicit Density Model</a:t>
            </a:r>
            <a:r>
              <a:rPr lang="he-IL" baseline="0" dirty="0" smtClean="0"/>
              <a:t> – מחולק לשתי תתי קטגוריות:</a:t>
            </a:r>
            <a:endParaRPr lang="en-US" baseline="0" dirty="0" smtClean="0"/>
          </a:p>
          <a:p>
            <a:pPr marL="228600" indent="-228600" algn="r" rtl="1">
              <a:buAutoNum type="arabicPeriod"/>
            </a:pPr>
            <a:r>
              <a:rPr lang="he-IL" baseline="0" dirty="0" smtClean="0"/>
              <a:t>קטגוריה אחת מודלים המבוססים על שרשראות מרקוביות</a:t>
            </a:r>
          </a:p>
          <a:p>
            <a:pPr marL="228600" indent="-228600" algn="r" rtl="1">
              <a:buAutoNum type="arabicPeriod"/>
            </a:pPr>
            <a:r>
              <a:rPr lang="he-IL" baseline="0" dirty="0" smtClean="0"/>
              <a:t>וקטגוריה</a:t>
            </a:r>
            <a:r>
              <a:rPr lang="en-US" baseline="0" dirty="0" smtClean="0"/>
              <a:t>  </a:t>
            </a:r>
            <a:r>
              <a:rPr lang="he-IL" baseline="0" dirty="0" smtClean="0"/>
              <a:t> של מודלים המסוגלים לייצר דוגמאות בצעד בודד</a:t>
            </a:r>
          </a:p>
          <a:p>
            <a:pPr marL="228600" indent="-228600" algn="r" rtl="1">
              <a:buAutoNum type="arabicPeriod"/>
            </a:pPr>
            <a:endParaRPr lang="he-IL" baseline="0" dirty="0" smtClean="0"/>
          </a:p>
          <a:p>
            <a:pPr marL="0" indent="0" algn="r" rtl="1">
              <a:buNone/>
            </a:pPr>
            <a:endParaRPr lang="he-IL" baseline="0" dirty="0" smtClean="0"/>
          </a:p>
        </p:txBody>
      </p:sp>
      <p:sp>
        <p:nvSpPr>
          <p:cNvPr id="4" name="Slide Number Placeholder 3"/>
          <p:cNvSpPr>
            <a:spLocks noGrp="1"/>
          </p:cNvSpPr>
          <p:nvPr>
            <p:ph type="sldNum" sz="quarter" idx="10"/>
          </p:nvPr>
        </p:nvSpPr>
        <p:spPr/>
        <p:txBody>
          <a:bodyPr/>
          <a:lstStyle/>
          <a:p>
            <a:fld id="{F93199CD-3E1B-4AE6-990F-76F925F5EA9F}" type="slidenum">
              <a:rPr lang="en-US" smtClean="0"/>
              <a:t>27</a:t>
            </a:fld>
            <a:endParaRPr lang="en-US"/>
          </a:p>
        </p:txBody>
      </p:sp>
    </p:spTree>
    <p:extLst>
      <p:ext uri="{BB962C8B-B14F-4D97-AF65-F5344CB8AC3E}">
        <p14:creationId xmlns:p14="http://schemas.microsoft.com/office/powerpoint/2010/main" val="36033016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smtClean="0"/>
              <a:t>לעומת</a:t>
            </a:r>
            <a:r>
              <a:rPr lang="he-IL" baseline="0" dirty="0" smtClean="0"/>
              <a:t> כל זאת </a:t>
            </a:r>
            <a:r>
              <a:rPr lang="en-US" baseline="0" dirty="0" smtClean="0"/>
              <a:t>GAN</a:t>
            </a:r>
            <a:r>
              <a:rPr lang="he-IL" baseline="0" dirty="0" smtClean="0"/>
              <a:t> מסוגל</a:t>
            </a:r>
          </a:p>
          <a:p>
            <a:pPr marL="171450" indent="-171450" algn="r" rtl="1">
              <a:buFontTx/>
              <a:buChar char="-"/>
            </a:pPr>
            <a:r>
              <a:rPr lang="he-IL" baseline="0" dirty="0" smtClean="0"/>
              <a:t>למקבל את ייצור הדגימה – בניגוד ל- </a:t>
            </a:r>
            <a:r>
              <a:rPr lang="en-US" sz="1200" dirty="0" smtClean="0"/>
              <a:t>Fully visible belief networks </a:t>
            </a:r>
          </a:p>
          <a:p>
            <a:pPr marL="171450" indent="-171450" algn="r" rtl="1">
              <a:buFontTx/>
              <a:buChar char="-"/>
            </a:pPr>
            <a:r>
              <a:rPr lang="he-IL" sz="1200" dirty="0" smtClean="0"/>
              <a:t>לגנרטור</a:t>
            </a:r>
            <a:r>
              <a:rPr lang="he-IL" sz="1200" baseline="0" dirty="0" smtClean="0"/>
              <a:t> יש מעט מאוד מגבלות. זה בניגוד לשיטות אחרות שראינו שבהן יש צורך בפונקציות שיהיו בעלות זמן חישוב סביר, או שניתן למקבל אותן, או שיהיו רציפות (על-מנת שנוכל לגזור אותן) וכו'</a:t>
            </a:r>
            <a:endParaRPr lang="en-US" sz="1200" baseline="0" dirty="0" smtClean="0"/>
          </a:p>
          <a:p>
            <a:pPr marL="171450" indent="-171450" algn="r" rtl="1">
              <a:buFontTx/>
              <a:buChar char="-"/>
            </a:pPr>
            <a:r>
              <a:rPr lang="he-IL" sz="1200" baseline="0" dirty="0" smtClean="0"/>
              <a:t>איו צורך בשרשראות מרקוביות שאין להם ביצועים טובים במימדים גבוהים</a:t>
            </a:r>
          </a:p>
          <a:p>
            <a:pPr marL="171450" indent="-171450" algn="r" rtl="1">
              <a:buFontTx/>
              <a:buChar char="-"/>
            </a:pPr>
            <a:r>
              <a:rPr lang="he-IL" sz="1200" baseline="0" dirty="0" smtClean="0"/>
              <a:t>אין צורך בקירובים</a:t>
            </a:r>
            <a:endParaRPr lang="en-US" sz="1200" baseline="0" dirty="0" smtClean="0"/>
          </a:p>
          <a:p>
            <a:pPr marL="171450" indent="-171450" algn="r" rtl="1">
              <a:buFontTx/>
              <a:buChar char="-"/>
            </a:pPr>
            <a:r>
              <a:rPr lang="he-IL" sz="1200" baseline="0" dirty="0" smtClean="0"/>
              <a:t>נחשב לפיתרון שמייצר דוגמאות טובות יותר – למרות שאין מדד אובייקטיבי שיכול להעיד על כך</a:t>
            </a:r>
          </a:p>
          <a:p>
            <a:pPr marL="171450" indent="-171450" algn="r" rtl="1">
              <a:buFontTx/>
              <a:buChar char="-"/>
            </a:pPr>
            <a:endParaRPr lang="he-IL" sz="1200" dirty="0" smtClean="0"/>
          </a:p>
          <a:p>
            <a:pPr marL="171450" indent="-171450" algn="r" rtl="1">
              <a:buFontTx/>
              <a:buChar char="-"/>
            </a:pP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28</a:t>
            </a:fld>
            <a:endParaRPr lang="en-US"/>
          </a:p>
        </p:txBody>
      </p:sp>
    </p:spTree>
    <p:extLst>
      <p:ext uri="{BB962C8B-B14F-4D97-AF65-F5344CB8AC3E}">
        <p14:creationId xmlns:p14="http://schemas.microsoft.com/office/powerpoint/2010/main" val="4874766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29</a:t>
            </a:fld>
            <a:endParaRPr lang="en-US"/>
          </a:p>
        </p:txBody>
      </p:sp>
    </p:spTree>
    <p:extLst>
      <p:ext uri="{BB962C8B-B14F-4D97-AF65-F5344CB8AC3E}">
        <p14:creationId xmlns:p14="http://schemas.microsoft.com/office/powerpoint/2010/main" val="11238322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smtClean="0"/>
              <a:t>למעשה</a:t>
            </a:r>
            <a:r>
              <a:rPr lang="he-IL" baseline="0" dirty="0" smtClean="0"/>
              <a:t> יש כאן משחק בין 2 שחקנים המתחרים זה בזה (ולכן המילה </a:t>
            </a:r>
            <a:r>
              <a:rPr lang="en-US" baseline="0" dirty="0" smtClean="0"/>
              <a:t>Adversarial</a:t>
            </a:r>
            <a:r>
              <a:rPr lang="he-IL" baseline="0" dirty="0" smtClean="0"/>
              <a:t> – הם יריבים זה לזה)</a:t>
            </a:r>
          </a:p>
          <a:p>
            <a:pPr marL="171450" indent="-171450" algn="r" rtl="1">
              <a:buFontTx/>
              <a:buChar char="-"/>
            </a:pPr>
            <a:r>
              <a:rPr lang="en-US" baseline="0" dirty="0" smtClean="0"/>
              <a:t>Discriminator</a:t>
            </a:r>
            <a:r>
              <a:rPr lang="he-IL" baseline="0" dirty="0" smtClean="0"/>
              <a:t> – זוהי רשת דיסקרימינטיבית רגילה המקבלת תמונות ויודעת לזהות האם זוהי תמונה אמיתית שהתקבלה ממאגר התמונות, או שזוהי תמונה מזוייפת שהתקבלה מהגנרטור</a:t>
            </a:r>
          </a:p>
          <a:p>
            <a:pPr marL="171450" indent="-171450" algn="r" rtl="1">
              <a:buFontTx/>
              <a:buChar char="-"/>
            </a:pPr>
            <a:r>
              <a:rPr lang="en-US" baseline="0" dirty="0" smtClean="0"/>
              <a:t>Generator</a:t>
            </a:r>
            <a:r>
              <a:rPr lang="he-IL" baseline="0" dirty="0" smtClean="0"/>
              <a:t> – מייצר תמונות מזוייפות, ומנסה להערים על הדיסקרימינטור ולבלבל אותו</a:t>
            </a:r>
          </a:p>
          <a:p>
            <a:pPr marL="171450" indent="-171450" algn="r" rtl="1">
              <a:buFontTx/>
              <a:buChar char="-"/>
            </a:pPr>
            <a:endParaRPr lang="he-IL" dirty="0" smtClean="0"/>
          </a:p>
          <a:p>
            <a:pPr marL="171450" indent="-171450" algn="r" rtl="1">
              <a:buFontTx/>
              <a:buChar char="-"/>
            </a:pPr>
            <a:r>
              <a:rPr lang="he-IL" dirty="0" smtClean="0"/>
              <a:t>בתהליך האימון מכניסים לתוך הדיסקרימינטור,</a:t>
            </a:r>
            <a:r>
              <a:rPr lang="he-IL" baseline="0" dirty="0" smtClean="0"/>
              <a:t> בצורה מושלבת גם תמונות אמיתיות וגם תמונות מזוייפות ובגלל שאנו יודעים מי מזוייפת ומי לא – ניתן לתכנן פונקציית </a:t>
            </a:r>
            <a:r>
              <a:rPr lang="en-US" baseline="0" dirty="0" smtClean="0"/>
              <a:t>loss</a:t>
            </a:r>
            <a:r>
              <a:rPr lang="he-IL" baseline="0" dirty="0" smtClean="0"/>
              <a:t> כך שתעניש את הדיסקרימינטור אם הוא טעה ובכך לשפר אותו יותר ויותר</a:t>
            </a:r>
          </a:p>
          <a:p>
            <a:pPr marL="171450" indent="-171450" algn="r" rtl="1">
              <a:buFontTx/>
              <a:buChar char="-"/>
            </a:pPr>
            <a:r>
              <a:rPr lang="he-IL" baseline="0" dirty="0" smtClean="0"/>
              <a:t>מצד שני, מטרת הגנרטור היא להערים על הדיסקרימינטור, ולכן ניתן לתכנן פונקציית </a:t>
            </a:r>
            <a:r>
              <a:rPr lang="en-US" baseline="0" dirty="0" smtClean="0"/>
              <a:t>loss</a:t>
            </a:r>
            <a:r>
              <a:rPr lang="he-IL" baseline="0" dirty="0" smtClean="0"/>
              <a:t> נוספת עבורו, שתעניש אותו בכל פעם שהוא לא הצליח להערים על הדיסקרימינטור ובכך לשפר את יכולת הזיוף שלו יותר ויותר</a:t>
            </a:r>
          </a:p>
          <a:p>
            <a:pPr marL="171450" indent="-171450" algn="r" rtl="1">
              <a:buFontTx/>
              <a:buChar char="-"/>
            </a:pPr>
            <a:r>
              <a:rPr lang="he-IL" baseline="0" dirty="0" smtClean="0"/>
              <a:t>משחק זה נמשך עד אשר הדיסקרימינטור לא מסוגל יותר להבדיל בין תמונה אמיתית למזוייפת. ברגע הזה, הגנרטור כל כך טוב בלזייף תמונות עד שהתמונות שהוא יוצר נראות אמיתיות.</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32</a:t>
            </a:fld>
            <a:endParaRPr lang="en-US"/>
          </a:p>
        </p:txBody>
      </p:sp>
    </p:spTree>
    <p:extLst>
      <p:ext uri="{BB962C8B-B14F-4D97-AF65-F5344CB8AC3E}">
        <p14:creationId xmlns:p14="http://schemas.microsoft.com/office/powerpoint/2010/main" val="12168819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smtClean="0"/>
              <a:t>להלם</a:t>
            </a:r>
            <a:r>
              <a:rPr lang="he-IL" baseline="0" dirty="0" smtClean="0"/>
              <a:t> דוגמא של תהליך האימון של </a:t>
            </a:r>
            <a:r>
              <a:rPr lang="en-US" baseline="0" dirty="0" smtClean="0"/>
              <a:t>GAN</a:t>
            </a:r>
            <a:endParaRPr lang="he-IL" baseline="0" dirty="0" smtClean="0"/>
          </a:p>
          <a:p>
            <a:pPr algn="r" rtl="1"/>
            <a:r>
              <a:rPr lang="he-IL" baseline="0" dirty="0" smtClean="0"/>
              <a:t>ניתן לראות תמונות של אנשים שמשתפרות עם הזמן</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34</a:t>
            </a:fld>
            <a:endParaRPr lang="en-US"/>
          </a:p>
        </p:txBody>
      </p:sp>
    </p:spTree>
    <p:extLst>
      <p:ext uri="{BB962C8B-B14F-4D97-AF65-F5344CB8AC3E}">
        <p14:creationId xmlns:p14="http://schemas.microsoft.com/office/powerpoint/2010/main" val="33124551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baseline="0" dirty="0" smtClean="0"/>
              <a:t>בגלל שכל אחת מפונקציות ה- </a:t>
            </a:r>
            <a:r>
              <a:rPr lang="en-US" baseline="0" dirty="0" smtClean="0"/>
              <a:t>Cost</a:t>
            </a:r>
            <a:r>
              <a:rPr lang="he-IL" baseline="0" dirty="0" smtClean="0"/>
              <a:t> תלויה בפרמטרים של הפונקציה השניה ללא היכולת להשפיע עליהם, עדיף לתאר את המקרה הזה כמשחק ולא כבעיית אופטימיזציה</a:t>
            </a:r>
          </a:p>
          <a:p>
            <a:pPr marL="171450" indent="-171450" algn="r" rtl="1">
              <a:buFontTx/>
              <a:buChar char="-"/>
            </a:pPr>
            <a:r>
              <a:rPr lang="he-IL" baseline="0" dirty="0" smtClean="0"/>
              <a:t>אם מסתכלים על זה כמשחק, הפיתרון למשחק הזה הוא נקודת שיווי המשקל של נאש</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36</a:t>
            </a:fld>
            <a:endParaRPr lang="en-US"/>
          </a:p>
        </p:txBody>
      </p:sp>
    </p:spTree>
    <p:extLst>
      <p:ext uri="{BB962C8B-B14F-4D97-AF65-F5344CB8AC3E}">
        <p14:creationId xmlns:p14="http://schemas.microsoft.com/office/powerpoint/2010/main" val="2669323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smtClean="0"/>
              <a:t>ישנן</a:t>
            </a:r>
            <a:r>
              <a:rPr lang="he-IL" baseline="0" dirty="0" smtClean="0"/>
              <a:t> כמה אפשרות למשחקים השונים, אבל בכולם פונקציית ה </a:t>
            </a:r>
            <a:r>
              <a:rPr lang="en-US" baseline="0" dirty="0" smtClean="0"/>
              <a:t>cost</a:t>
            </a:r>
            <a:r>
              <a:rPr lang="he-IL" baseline="0" dirty="0" smtClean="0"/>
              <a:t> של הדיסקרימינטור זהה</a:t>
            </a:r>
            <a:endParaRPr lang="en-US" baseline="0" dirty="0" smtClean="0"/>
          </a:p>
          <a:p>
            <a:pPr marL="171450" indent="-171450" algn="r" rtl="1">
              <a:buFontTx/>
              <a:buChar char="-"/>
            </a:pPr>
            <a:r>
              <a:rPr lang="he-IL" baseline="0" dirty="0" smtClean="0"/>
              <a:t>היות ו- </a:t>
            </a:r>
            <a:r>
              <a:rPr lang="en-US" baseline="0" dirty="0" smtClean="0"/>
              <a:t>log(1)=0</a:t>
            </a:r>
            <a:r>
              <a:rPr lang="he-IL" baseline="0" dirty="0" smtClean="0"/>
              <a:t> אז הפונקציה מקבלת את הערך הנמוך ביותר כאשר </a:t>
            </a:r>
            <a:r>
              <a:rPr lang="en-US" baseline="0" dirty="0" smtClean="0"/>
              <a:t>D(X)=1</a:t>
            </a:r>
            <a:r>
              <a:rPr lang="he-IL" baseline="0" dirty="0" smtClean="0"/>
              <a:t> וגם כאשר </a:t>
            </a:r>
            <a:r>
              <a:rPr lang="en-US" baseline="0" dirty="0" smtClean="0"/>
              <a:t>D(G(z))=0</a:t>
            </a:r>
          </a:p>
          <a:p>
            <a:pPr marL="171450" indent="-171450" algn="r" rtl="1">
              <a:buFontTx/>
              <a:buChar char="-"/>
            </a:pPr>
            <a:endParaRPr lang="en-US" baseline="0" dirty="0" smtClean="0"/>
          </a:p>
          <a:p>
            <a:pPr marL="171450" indent="-171450" algn="r" rtl="1">
              <a:buFontTx/>
              <a:buChar char="-"/>
            </a:pPr>
            <a:r>
              <a:rPr lang="he-IL" baseline="0" dirty="0" smtClean="0"/>
              <a:t>ברגע שהגנרטור מאומן לנקודה האופטימאלית שלו, ניתן להראות שהערך של </a:t>
            </a:r>
            <a:r>
              <a:rPr lang="en-US" baseline="0" dirty="0" smtClean="0"/>
              <a:t>D(x)</a:t>
            </a:r>
            <a:r>
              <a:rPr lang="he-IL" baseline="0" dirty="0" smtClean="0"/>
              <a:t> הוא חצי – זאת אומרת שהדיסקרימיטטור, לא מסוגל להבדיל בין תמונה אמיתית למזוייפת היות ולמעשה </a:t>
            </a:r>
            <a:r>
              <a:rPr lang="en-US" baseline="0" dirty="0" smtClean="0"/>
              <a:t>D</a:t>
            </a:r>
            <a:r>
              <a:rPr lang="he-IL" baseline="0" dirty="0" smtClean="0"/>
              <a:t> מחזיר את ההסתברות ש-</a:t>
            </a:r>
            <a:r>
              <a:rPr lang="en-US" baseline="0" dirty="0" smtClean="0"/>
              <a:t>X</a:t>
            </a:r>
            <a:r>
              <a:rPr lang="he-IL" baseline="0" dirty="0" smtClean="0"/>
              <a:t> הוא תמונה אמיתית</a:t>
            </a:r>
            <a:endParaRPr lang="en-US" baseline="0" dirty="0" smtClean="0"/>
          </a:p>
          <a:p>
            <a:pPr marL="171450" indent="-171450" algn="r" rtl="1">
              <a:buFontTx/>
              <a:buChar char="-"/>
            </a:pPr>
            <a:endParaRPr lang="en-US" baseline="0" dirty="0" smtClean="0"/>
          </a:p>
          <a:p>
            <a:pPr algn="r" rtl="1"/>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39</a:t>
            </a:fld>
            <a:endParaRPr lang="en-US"/>
          </a:p>
        </p:txBody>
      </p:sp>
    </p:spTree>
    <p:extLst>
      <p:ext uri="{BB962C8B-B14F-4D97-AF65-F5344CB8AC3E}">
        <p14:creationId xmlns:p14="http://schemas.microsoft.com/office/powerpoint/2010/main" val="14924063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40</a:t>
            </a:fld>
            <a:endParaRPr lang="en-US"/>
          </a:p>
        </p:txBody>
      </p:sp>
    </p:spTree>
    <p:extLst>
      <p:ext uri="{BB962C8B-B14F-4D97-AF65-F5344CB8AC3E}">
        <p14:creationId xmlns:p14="http://schemas.microsoft.com/office/powerpoint/2010/main" val="37429935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41</a:t>
            </a:fld>
            <a:endParaRPr lang="en-US"/>
          </a:p>
        </p:txBody>
      </p:sp>
    </p:spTree>
    <p:extLst>
      <p:ext uri="{BB962C8B-B14F-4D97-AF65-F5344CB8AC3E}">
        <p14:creationId xmlns:p14="http://schemas.microsoft.com/office/powerpoint/2010/main" val="3829733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baseline="0" dirty="0" smtClean="0"/>
              <a:t>נתחיל בלתאר באופן כללי מהו מודל גנרטיבי</a:t>
            </a:r>
          </a:p>
          <a:p>
            <a:pPr marL="171450" indent="-171450" algn="r" rtl="1">
              <a:buFontTx/>
              <a:buChar char="-"/>
            </a:pPr>
            <a:r>
              <a:rPr lang="he-IL" baseline="0" dirty="0" smtClean="0"/>
              <a:t>נמשיך בלהבין כיצד עובדים מודלים גנרטיבים באופן כללי. נראה כמה דוגמאות (אם כי לא נכנס לפרטים שלהם)</a:t>
            </a:r>
          </a:p>
          <a:p>
            <a:pPr marL="171450" indent="-171450" algn="r" rtl="1">
              <a:buFontTx/>
              <a:buChar char="-"/>
            </a:pPr>
            <a:r>
              <a:rPr lang="he-IL" baseline="0" dirty="0" smtClean="0"/>
              <a:t>ואחר"כ נתרכז ב </a:t>
            </a:r>
            <a:r>
              <a:rPr lang="en-US" baseline="0" dirty="0" smtClean="0"/>
              <a:t>GAN</a:t>
            </a:r>
            <a:r>
              <a:rPr lang="he-IL" baseline="0" dirty="0" smtClean="0"/>
              <a:t> – נלמד ונבין מהו</a:t>
            </a:r>
          </a:p>
          <a:p>
            <a:pPr marL="171450" indent="-171450" algn="r" rtl="1">
              <a:buFontTx/>
              <a:buChar char="-"/>
            </a:pPr>
            <a:r>
              <a:rPr lang="he-IL" baseline="0" dirty="0" smtClean="0"/>
              <a:t>ולבסוף לנעבור על כיווני מחקר חדשים בתחום – ומה יש עוד לחקור</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3</a:t>
            </a:fld>
            <a:endParaRPr lang="en-US"/>
          </a:p>
        </p:txBody>
      </p:sp>
    </p:spTree>
    <p:extLst>
      <p:ext uri="{BB962C8B-B14F-4D97-AF65-F5344CB8AC3E}">
        <p14:creationId xmlns:p14="http://schemas.microsoft.com/office/powerpoint/2010/main" val="10502345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42</a:t>
            </a:fld>
            <a:endParaRPr lang="en-US"/>
          </a:p>
        </p:txBody>
      </p:sp>
    </p:spTree>
    <p:extLst>
      <p:ext uri="{BB962C8B-B14F-4D97-AF65-F5344CB8AC3E}">
        <p14:creationId xmlns:p14="http://schemas.microsoft.com/office/powerpoint/2010/main" val="35857015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smtClean="0"/>
              <a:t>הגרף הזה מראה השווה בין המשחקים השונים</a:t>
            </a:r>
          </a:p>
          <a:p>
            <a:pPr marL="171450" indent="-171450" algn="r" rtl="1">
              <a:buFontTx/>
              <a:buChar char="-"/>
            </a:pPr>
            <a:r>
              <a:rPr lang="he-IL" dirty="0" smtClean="0"/>
              <a:t>הוא מראה את ערך פונקציית ה</a:t>
            </a:r>
            <a:r>
              <a:rPr lang="he-IL" baseline="0" dirty="0" smtClean="0"/>
              <a:t> </a:t>
            </a:r>
            <a:r>
              <a:rPr lang="en-US" baseline="0" dirty="0" smtClean="0"/>
              <a:t>Cost</a:t>
            </a:r>
            <a:r>
              <a:rPr lang="he-IL" baseline="0" dirty="0" smtClean="0"/>
              <a:t> של הגנרטור כפונקציה של הערכת הדיסקרימינטור לתמונות מזוייפות. ניתן לראות שככל שהדיסקרימינטור מאמין יותר ויותר שהתמונות אמיתיות – המחיר הולך ויורד</a:t>
            </a:r>
          </a:p>
          <a:p>
            <a:pPr marL="171450" indent="-171450" algn="r" rtl="1">
              <a:buFontTx/>
              <a:buChar char="-"/>
            </a:pPr>
            <a:r>
              <a:rPr lang="he-IL" baseline="0" dirty="0" smtClean="0"/>
              <a:t>הגרף הכחול מראה את הגרף של משחק המינימאקס. ניתן לראות כשככל שהדיסקרימינטור עושה עבודה טובה יותר (משהו שהוא לא טוב לגנרטור), הגרף הוא שטוח כמעט לגמרי, ז"א שהגרדיאנט של פונקציית ה- </a:t>
            </a:r>
            <a:r>
              <a:rPr lang="en-US" baseline="0" dirty="0" smtClean="0"/>
              <a:t>Cost</a:t>
            </a:r>
            <a:r>
              <a:rPr lang="he-IL" baseline="0" dirty="0" smtClean="0"/>
              <a:t> במקומות האלה הוא קרוב לאפס – דבר שמאוד מקשה על הגנרטור "ללמוד". וזה דווקא במקום שהגנרטור צריך ללמוד הכי הרבה. לבעיה זאת קוראים בעית ה- </a:t>
            </a:r>
            <a:r>
              <a:rPr lang="en-US" baseline="0" dirty="0" smtClean="0"/>
              <a:t>Vanishing Gradient</a:t>
            </a:r>
            <a:r>
              <a:rPr lang="he-IL" baseline="0" dirty="0" smtClean="0"/>
              <a:t>. מצד שני דווקא כשהגנרטור עושה עבודה טובה, דווקא אז הגרדיאנט מקבל ערכים גבוהים יותר</a:t>
            </a:r>
          </a:p>
          <a:p>
            <a:pPr marL="171450" indent="-171450" algn="r" rtl="1">
              <a:buFontTx/>
              <a:buChar char="-"/>
            </a:pPr>
            <a:r>
              <a:rPr lang="he-IL" baseline="0" dirty="0" smtClean="0"/>
              <a:t>הגרף הירוק מראה את הגרף של ה- </a:t>
            </a:r>
            <a:r>
              <a:rPr lang="en-US" baseline="0" dirty="0" smtClean="0"/>
              <a:t>Non Saturating Game</a:t>
            </a:r>
            <a:r>
              <a:rPr lang="he-IL" baseline="0" dirty="0" smtClean="0"/>
              <a:t>. זאת גישה יורסטית ואין מאחוריה גיבוי מתמטי תיאורטי. ניתם לראות שלמשחק זה אין את בעיית ה- </a:t>
            </a:r>
            <a:r>
              <a:rPr lang="en-US" baseline="0" dirty="0" smtClean="0"/>
              <a:t>Vanishing gradient</a:t>
            </a:r>
            <a:r>
              <a:rPr lang="he-IL" baseline="0" dirty="0" smtClean="0"/>
              <a:t>, והוא מתוכנן כך שהגראדיאנט שלו יהיה חזק דווקא במקומות שבהם הגנרטור עושה עבודה לא טובה</a:t>
            </a:r>
          </a:p>
          <a:p>
            <a:pPr marL="171450" indent="-171450" algn="r" rtl="1">
              <a:buFontTx/>
              <a:buChar char="-"/>
            </a:pPr>
            <a:r>
              <a:rPr lang="he-IL" baseline="0" dirty="0" smtClean="0"/>
              <a:t>הגרף האדום מראה את הגרף של משחק המקסימום לייקליהוד, והוא סובל מאותם מחלות של המינימקס ולמעשה אם מנסים לאמן רשת בעזרת פונקציית הקוסט הזו, רק בערך 20% מתמונות הקלט אכן תורמות לתהליך הלמידה</a:t>
            </a:r>
          </a:p>
          <a:p>
            <a:pPr marL="171450" indent="-171450" algn="r" rtl="1">
              <a:buFontTx/>
              <a:buChar char="-"/>
            </a:pPr>
            <a:endParaRPr lang="he-IL" baseline="0" dirty="0" smtClean="0"/>
          </a:p>
          <a:p>
            <a:pPr marL="171450" indent="-171450" algn="r" rtl="1">
              <a:buFontTx/>
              <a:buChar char="-"/>
            </a:pP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43</a:t>
            </a:fld>
            <a:endParaRPr lang="en-US"/>
          </a:p>
        </p:txBody>
      </p:sp>
    </p:spTree>
    <p:extLst>
      <p:ext uri="{BB962C8B-B14F-4D97-AF65-F5344CB8AC3E}">
        <p14:creationId xmlns:p14="http://schemas.microsoft.com/office/powerpoint/2010/main" val="23381722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smtClean="0"/>
              <a:t>האינטואיציה של רוב האנשים</a:t>
            </a:r>
            <a:r>
              <a:rPr lang="he-IL" baseline="0" dirty="0" smtClean="0"/>
              <a:t> היא שיש לאזן בין </a:t>
            </a:r>
            <a:r>
              <a:rPr lang="en-US" baseline="0" dirty="0" smtClean="0"/>
              <a:t>D</a:t>
            </a:r>
            <a:r>
              <a:rPr lang="he-IL" baseline="0" dirty="0" smtClean="0"/>
              <a:t> ל- </a:t>
            </a:r>
            <a:r>
              <a:rPr lang="en-US" baseline="0" dirty="0" smtClean="0"/>
              <a:t>G</a:t>
            </a:r>
            <a:r>
              <a:rPr lang="he-IL" baseline="0" dirty="0" smtClean="0"/>
              <a:t>, ואסור לתת לאחד מהם "לגבור" על השני</a:t>
            </a:r>
          </a:p>
          <a:p>
            <a:pPr marL="171450" indent="-171450" algn="r" rtl="1">
              <a:buFontTx/>
              <a:buChar char="-"/>
            </a:pPr>
            <a:r>
              <a:rPr lang="he-IL" baseline="0" dirty="0" smtClean="0"/>
              <a:t>בפועל כותב המאמר לא מסכים עם זה היות והמערכת עובדת הכי טוב כאשר </a:t>
            </a:r>
            <a:r>
              <a:rPr lang="en-US" baseline="0" dirty="0" smtClean="0"/>
              <a:t>D</a:t>
            </a:r>
            <a:r>
              <a:rPr lang="he-IL" baseline="0" dirty="0" smtClean="0"/>
              <a:t> הוא אופטימאלי</a:t>
            </a:r>
          </a:p>
          <a:p>
            <a:pPr marL="171450" indent="-171450" algn="r" rtl="1">
              <a:buFontTx/>
              <a:buChar char="-"/>
            </a:pPr>
            <a:r>
              <a:rPr lang="he-IL" baseline="0" dirty="0" smtClean="0"/>
              <a:t>לעיתים – כאשר </a:t>
            </a:r>
            <a:r>
              <a:rPr lang="en-US" baseline="0" dirty="0" smtClean="0"/>
              <a:t>D</a:t>
            </a:r>
            <a:r>
              <a:rPr lang="he-IL" baseline="0" dirty="0" smtClean="0"/>
              <a:t> נהייה טוב מידי, הגראדיאנט נעלם – את זה צריך לפתור לא על-ידי החלשת </a:t>
            </a:r>
            <a:r>
              <a:rPr lang="en-US" baseline="0" dirty="0" smtClean="0"/>
              <a:t>D</a:t>
            </a:r>
            <a:r>
              <a:rPr lang="he-IL" baseline="0" dirty="0" smtClean="0"/>
              <a:t> אלה על-ידי פרמטריזציה של המשחק כך שהגרדיאנט לא יעלם</a:t>
            </a:r>
          </a:p>
          <a:p>
            <a:pPr marL="171450" indent="-171450" algn="r" rtl="1">
              <a:buFontTx/>
              <a:buChar char="-"/>
            </a:pPr>
            <a:r>
              <a:rPr lang="he-IL" dirty="0" smtClean="0"/>
              <a:t>מצד שני - לעיתים – הגראדיאנט נעשה</a:t>
            </a:r>
            <a:r>
              <a:rPr lang="he-IL" baseline="0" dirty="0" smtClean="0"/>
              <a:t> גדול מידי, את זה ניתן לפתור על-ידי </a:t>
            </a:r>
            <a:r>
              <a:rPr lang="en-US" baseline="0" dirty="0" smtClean="0"/>
              <a:t>One-sided label smoothing</a:t>
            </a:r>
            <a:r>
              <a:rPr lang="he-IL" baseline="0" dirty="0" smtClean="0"/>
              <a:t>, ולא על יד החלשת הדיוק של </a:t>
            </a:r>
            <a:r>
              <a:rPr lang="en-US" baseline="0" dirty="0" smtClean="0"/>
              <a:t>D</a:t>
            </a:r>
            <a:endParaRPr lang="he-IL" baseline="0" dirty="0" smtClean="0"/>
          </a:p>
          <a:p>
            <a:pPr marL="171450" indent="-171450" algn="r" rtl="1">
              <a:buFontTx/>
              <a:buChar char="-"/>
            </a:pPr>
            <a:r>
              <a:rPr lang="he-IL" baseline="0" dirty="0" smtClean="0"/>
              <a:t>הרעיון ש </a:t>
            </a:r>
            <a:r>
              <a:rPr lang="en-US" baseline="0" dirty="0" smtClean="0"/>
              <a:t>D</a:t>
            </a:r>
            <a:r>
              <a:rPr lang="he-IL" baseline="0" dirty="0" smtClean="0"/>
              <a:t> צריך להיות אופטמאלי, מביא למסקנה שיש לאמן את </a:t>
            </a:r>
            <a:r>
              <a:rPr lang="en-US" baseline="0" dirty="0" smtClean="0"/>
              <a:t>D</a:t>
            </a:r>
            <a:r>
              <a:rPr lang="he-IL" baseline="0" dirty="0" smtClean="0"/>
              <a:t> יותר פעמים מאשר את </a:t>
            </a:r>
            <a:r>
              <a:rPr lang="en-US" baseline="0" dirty="0" smtClean="0"/>
              <a:t>G</a:t>
            </a:r>
            <a:r>
              <a:rPr lang="he-IL" baseline="0" dirty="0" smtClean="0"/>
              <a:t>, ועל כל איטרציה אחת של </a:t>
            </a:r>
            <a:r>
              <a:rPr lang="en-US" baseline="0" dirty="0" smtClean="0"/>
              <a:t>G</a:t>
            </a:r>
            <a:r>
              <a:rPr lang="he-IL" baseline="0" dirty="0" smtClean="0"/>
              <a:t>, יש לבצע מספר גדול יותר של איטרציות של </a:t>
            </a:r>
            <a:r>
              <a:rPr lang="en-US" baseline="0" dirty="0" smtClean="0"/>
              <a:t>D</a:t>
            </a:r>
            <a:r>
              <a:rPr lang="he-IL" baseline="0" dirty="0" smtClean="0"/>
              <a:t>. בפועל זה לא נתן תוצאות טובות יותר</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44</a:t>
            </a:fld>
            <a:endParaRPr lang="en-US"/>
          </a:p>
        </p:txBody>
      </p:sp>
    </p:spTree>
    <p:extLst>
      <p:ext uri="{BB962C8B-B14F-4D97-AF65-F5344CB8AC3E}">
        <p14:creationId xmlns:p14="http://schemas.microsoft.com/office/powerpoint/2010/main" val="13925702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baseline="0" dirty="0" smtClean="0"/>
              <a:t>יש לזכור שהדיסקרימינטור – אחרי הכל – הוא קלאסיפייר קלאסי המבוסס רשת ניורונים. לקלאסיפאיירים כאלה יש את הנטיה הטבעית להיות מאוד נחרצים בכך שהם נותנים ציונים מאוד גבוהים לקלאס שהם זיהו.</a:t>
            </a:r>
          </a:p>
          <a:p>
            <a:pPr marL="171450" indent="-171450" algn="r" rtl="1">
              <a:buFontTx/>
              <a:buChar char="-"/>
            </a:pPr>
            <a:r>
              <a:rPr lang="he-IL" baseline="0" dirty="0" smtClean="0"/>
              <a:t>תכונה זו באה לידי ביטוי בצורה מובהקת יותר ברשתות מתחרות </a:t>
            </a:r>
            <a:r>
              <a:rPr lang="en-US" baseline="0" dirty="0" smtClean="0"/>
              <a:t>(adversarial networks)</a:t>
            </a:r>
          </a:p>
          <a:p>
            <a:pPr marL="171450" indent="-171450" algn="r" rtl="1">
              <a:buFontTx/>
              <a:buChar char="-"/>
            </a:pPr>
            <a:r>
              <a:rPr lang="he-IL" baseline="0" dirty="0" smtClean="0"/>
              <a:t>ע"מ לגרום לדיסקרימינטור להיות פחות נחרץ בבחירות שלו, ניתן להעזר בטכניקה שנקראת </a:t>
            </a:r>
            <a:r>
              <a:rPr lang="en-US" baseline="0" dirty="0" smtClean="0"/>
              <a:t>One-sided label </a:t>
            </a:r>
            <a:r>
              <a:rPr lang="en-US" baseline="0" dirty="0" err="1" smtClean="0"/>
              <a:t>smothing</a:t>
            </a:r>
            <a:r>
              <a:rPr lang="he-IL" baseline="0" dirty="0" smtClean="0"/>
              <a:t>. או במילים אחרות ניתן לגרום לדיסקרימינטור להוציא מספרים בתחום [0,0.9] במקום התחום [0,1].</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45</a:t>
            </a:fld>
            <a:endParaRPr lang="en-US"/>
          </a:p>
        </p:txBody>
      </p:sp>
    </p:spTree>
    <p:extLst>
      <p:ext uri="{BB962C8B-B14F-4D97-AF65-F5344CB8AC3E}">
        <p14:creationId xmlns:p14="http://schemas.microsoft.com/office/powerpoint/2010/main" val="28548091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smtClean="0"/>
              <a:t>בעבר נהגו לחשוב ש</a:t>
            </a:r>
            <a:r>
              <a:rPr lang="he-IL" baseline="0" dirty="0" smtClean="0"/>
              <a:t> </a:t>
            </a:r>
            <a:r>
              <a:rPr lang="en-US" baseline="0" dirty="0" smtClean="0"/>
              <a:t>GAN</a:t>
            </a:r>
            <a:r>
              <a:rPr lang="he-IL" baseline="0" dirty="0" smtClean="0"/>
              <a:t> יוצר תמונות טובות יותר היות ופונקציית הצפיפות שהוא מנסה להגיע אליה היא במובנים מסויימים דומה ל- </a:t>
            </a:r>
            <a:r>
              <a:rPr lang="en-US" baseline="0" dirty="0" smtClean="0"/>
              <a:t>Reverse KL</a:t>
            </a:r>
            <a:r>
              <a:rPr lang="he-IL" baseline="0" dirty="0" smtClean="0"/>
              <a:t>, ופחות דומה ל </a:t>
            </a:r>
            <a:r>
              <a:rPr lang="en-US" baseline="0" dirty="0" smtClean="0"/>
              <a:t>Maximum likelihood</a:t>
            </a:r>
            <a:endParaRPr lang="he-IL" baseline="0" dirty="0" smtClean="0"/>
          </a:p>
          <a:p>
            <a:pPr marL="171450" indent="-171450" algn="r" rtl="1">
              <a:buFontTx/>
              <a:buChar char="-"/>
            </a:pPr>
            <a:r>
              <a:rPr lang="he-IL" baseline="0" dirty="0" smtClean="0"/>
              <a:t>הדרך הטובה להראות את ההבדל בינהם היא על ידי דוגמא בחד-מימד כך שהמודל לא מתאים ל </a:t>
            </a:r>
            <a:r>
              <a:rPr lang="en-US" baseline="0" dirty="0" smtClean="0"/>
              <a:t>data</a:t>
            </a:r>
            <a:r>
              <a:rPr lang="he-IL" baseline="0" dirty="0" smtClean="0"/>
              <a:t>.</a:t>
            </a:r>
          </a:p>
          <a:p>
            <a:pPr marL="171450" indent="-171450" algn="r" rtl="1">
              <a:buFontTx/>
              <a:buChar char="-"/>
            </a:pPr>
            <a:r>
              <a:rPr lang="he-IL" baseline="0" dirty="0" smtClean="0"/>
              <a:t>בדוגמא הזאת, ה</a:t>
            </a:r>
            <a:r>
              <a:rPr lang="en-US" baseline="0" dirty="0" smtClean="0"/>
              <a:t>data-</a:t>
            </a:r>
            <a:r>
              <a:rPr lang="he-IL" baseline="0" dirty="0" smtClean="0"/>
              <a:t> הוא שילוב של שני גאסיאנים, בעוד שהמודל הוא גאוסיאן בודד. כאשר לנסים להתאים מודל שלא מתאים לדאטה ניתן לראות בבירור את ההבדל בין השיטות</a:t>
            </a:r>
          </a:p>
          <a:p>
            <a:pPr marL="171450" indent="-171450" algn="r" rtl="1">
              <a:buFontTx/>
              <a:buChar char="-"/>
            </a:pPr>
            <a:r>
              <a:rPr lang="he-IL" baseline="0" dirty="0" smtClean="0"/>
              <a:t>בעוד שבשיטה של </a:t>
            </a:r>
            <a:r>
              <a:rPr lang="en-US" baseline="0" dirty="0" smtClean="0"/>
              <a:t>Maximum Likelihood</a:t>
            </a:r>
            <a:r>
              <a:rPr lang="he-IL" baseline="0" dirty="0" smtClean="0"/>
              <a:t>, המודל מנסה להיות מעין ממוצע של הנתונים, ובכך למעשה הוא לא מצליח להתאים לאף אחד מה-</a:t>
            </a:r>
            <a:r>
              <a:rPr lang="en-US" baseline="0" dirty="0" smtClean="0"/>
              <a:t>modes</a:t>
            </a:r>
            <a:r>
              <a:rPr lang="he-IL" baseline="0" dirty="0" smtClean="0"/>
              <a:t> בצורה טובה</a:t>
            </a:r>
          </a:p>
          <a:p>
            <a:pPr marL="171450" indent="-171450" algn="r" rtl="1">
              <a:buFontTx/>
              <a:buChar char="-"/>
            </a:pPr>
            <a:r>
              <a:rPr lang="he-IL" baseline="0" dirty="0" smtClean="0"/>
              <a:t>בשיטה השניה, המודל מתאים את עצמו לאחד מה- </a:t>
            </a:r>
            <a:r>
              <a:rPr lang="en-US" baseline="0" dirty="0" smtClean="0"/>
              <a:t>modes</a:t>
            </a:r>
            <a:r>
              <a:rPr lang="he-IL" baseline="0" dirty="0" smtClean="0"/>
              <a:t> בצורה טובה, ולא מתאים בכלל למוד השני. לתופעה זאת קוראים </a:t>
            </a:r>
            <a:r>
              <a:rPr lang="en-US" baseline="0" dirty="0" smtClean="0"/>
              <a:t>mode collapse</a:t>
            </a:r>
            <a:r>
              <a:rPr lang="he-IL" baseline="0" dirty="0" smtClean="0"/>
              <a:t>, והביטוי שלה הוא שמודל כזה מייצר תמונות ממחלקה אחת ומתעלם לגמרי ממחלקה אחרת. אבל את המחלקה הזאת הוא עושה ממש ממש טוב, בעוד שהשיטה השניה, הוא יוצר תמונות שלא נראות טוב לאף מחלקה.</a:t>
            </a:r>
          </a:p>
          <a:p>
            <a:pPr marL="171450" indent="-171450" algn="r" rtl="1">
              <a:buFontTx/>
              <a:buChar char="-"/>
            </a:pPr>
            <a:r>
              <a:rPr lang="he-IL" dirty="0" smtClean="0"/>
              <a:t>אבל נסיונות חדשים שנעשו ע'י פונקציות</a:t>
            </a:r>
            <a:r>
              <a:rPr lang="he-IL" baseline="0" dirty="0" smtClean="0"/>
              <a:t> </a:t>
            </a:r>
            <a:r>
              <a:rPr lang="en-US" baseline="0" dirty="0" smtClean="0"/>
              <a:t>Cost</a:t>
            </a:r>
            <a:r>
              <a:rPr lang="he-IL" baseline="0" dirty="0" smtClean="0"/>
              <a:t> של </a:t>
            </a:r>
            <a:r>
              <a:rPr lang="en-US" baseline="0" dirty="0" smtClean="0"/>
              <a:t>maximum likelihood</a:t>
            </a:r>
            <a:r>
              <a:rPr lang="he-IL" baseline="0" dirty="0" smtClean="0"/>
              <a:t>, (שהראנו קודם) מראות שגם במוד עבודה כזה ניתן לייצר תמונות ממש טובות, דבר שסותר את מה שחשבו בעבר, וכעת זה לא ממש ברור עד הסוף למה </a:t>
            </a:r>
            <a:r>
              <a:rPr lang="en-US" baseline="0" dirty="0" smtClean="0"/>
              <a:t>GAN</a:t>
            </a:r>
            <a:r>
              <a:rPr lang="he-IL" baseline="0" dirty="0" smtClean="0"/>
              <a:t> נותן תוצאות טובות יותר</a:t>
            </a:r>
          </a:p>
          <a:p>
            <a:pPr marL="171450" indent="-171450" algn="r" rtl="1">
              <a:buFontTx/>
              <a:buChar char="-"/>
            </a:pPr>
            <a:r>
              <a:rPr lang="he-IL" baseline="0" dirty="0" smtClean="0"/>
              <a:t>אגב – תוצאות טובות יותר בצורה סובייטיבית, כי אין כרגע שום מדד אובייקטיבי שמגדיר מהיא תוצאה טובה יותר</a:t>
            </a:r>
            <a:endParaRPr lang="en-US" dirty="0" smtClean="0"/>
          </a:p>
          <a:p>
            <a:pPr marL="171450" indent="-171450" algn="r" rtl="1">
              <a:buFontTx/>
              <a:buChar char="-"/>
            </a:pPr>
            <a:endParaRPr lang="en-US" baseline="0" dirty="0" smtClean="0"/>
          </a:p>
        </p:txBody>
      </p:sp>
      <p:sp>
        <p:nvSpPr>
          <p:cNvPr id="4" name="Slide Number Placeholder 3"/>
          <p:cNvSpPr>
            <a:spLocks noGrp="1"/>
          </p:cNvSpPr>
          <p:nvPr>
            <p:ph type="sldNum" sz="quarter" idx="10"/>
          </p:nvPr>
        </p:nvSpPr>
        <p:spPr/>
        <p:txBody>
          <a:bodyPr/>
          <a:lstStyle/>
          <a:p>
            <a:fld id="{F93199CD-3E1B-4AE6-990F-76F925F5EA9F}" type="slidenum">
              <a:rPr lang="en-US" smtClean="0"/>
              <a:t>49</a:t>
            </a:fld>
            <a:endParaRPr lang="en-US"/>
          </a:p>
        </p:txBody>
      </p:sp>
    </p:spTree>
    <p:extLst>
      <p:ext uri="{BB962C8B-B14F-4D97-AF65-F5344CB8AC3E}">
        <p14:creationId xmlns:p14="http://schemas.microsoft.com/office/powerpoint/2010/main" val="2833952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en-US" baseline="0" dirty="0" smtClean="0"/>
              <a:t>Mode collapse</a:t>
            </a:r>
            <a:r>
              <a:rPr lang="he-IL" baseline="0" dirty="0" smtClean="0"/>
              <a:t> מדבר על המקרה שבו הגנרטור ממפה כמה ווקטורים שונים לאותה התמונה. בדר"כ </a:t>
            </a:r>
            <a:r>
              <a:rPr lang="en-US" baseline="0" dirty="0" smtClean="0"/>
              <a:t>mode collapse</a:t>
            </a:r>
            <a:r>
              <a:rPr lang="he-IL" baseline="0" dirty="0" smtClean="0"/>
              <a:t> שלם הוא נדיר, ברב המקרים הוא חלקי.</a:t>
            </a:r>
          </a:p>
          <a:p>
            <a:pPr marL="171450" indent="-171450" algn="r" rtl="1">
              <a:buFontTx/>
              <a:buChar char="-"/>
            </a:pPr>
            <a:r>
              <a:rPr lang="he-IL" baseline="0" dirty="0" smtClean="0"/>
              <a:t>המשמעות המעשית של הבעיה היא שהגנרטור מייצר תמונות דומות המכילות טקסטורות דומות, או צבעים דומים</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50</a:t>
            </a:fld>
            <a:endParaRPr lang="en-US"/>
          </a:p>
        </p:txBody>
      </p:sp>
    </p:spTree>
    <p:extLst>
      <p:ext uri="{BB962C8B-B14F-4D97-AF65-F5344CB8AC3E}">
        <p14:creationId xmlns:p14="http://schemas.microsoft.com/office/powerpoint/2010/main" val="40511837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baseline="0" dirty="0" smtClean="0"/>
              <a:t>בגלל בעיה האת של </a:t>
            </a:r>
            <a:r>
              <a:rPr lang="en-US" baseline="0" dirty="0" smtClean="0"/>
              <a:t>mode collapse</a:t>
            </a:r>
            <a:r>
              <a:rPr lang="he-IL" baseline="0" dirty="0" smtClean="0"/>
              <a:t>, אפליקציות של </a:t>
            </a:r>
            <a:r>
              <a:rPr lang="en-US" baseline="0" dirty="0" smtClean="0"/>
              <a:t>GAN</a:t>
            </a:r>
            <a:r>
              <a:rPr lang="he-IL" baseline="0" dirty="0" smtClean="0"/>
              <a:t> בדר"כ מוגבלות לבעיות שבהן זה בסדר לא לייצר מגוון רחב של תמונות שונות. בדרך משימות שהם יש למפות קלט מסויים לכמה תמונות שכולם "נכונות"</a:t>
            </a:r>
          </a:p>
          <a:p>
            <a:pPr marL="171450" indent="-171450" algn="r" rtl="1">
              <a:buFontTx/>
              <a:buChar char="-"/>
            </a:pPr>
            <a:r>
              <a:rPr lang="he-IL" baseline="0" dirty="0" smtClean="0"/>
              <a:t>לדוגמא...</a:t>
            </a:r>
          </a:p>
          <a:p>
            <a:pPr marL="171450" indent="-171450" algn="r" rtl="1">
              <a:buFontTx/>
              <a:buChar char="-"/>
            </a:pP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51</a:t>
            </a:fld>
            <a:endParaRPr lang="en-US"/>
          </a:p>
        </p:txBody>
      </p:sp>
    </p:spTree>
    <p:extLst>
      <p:ext uri="{BB962C8B-B14F-4D97-AF65-F5344CB8AC3E}">
        <p14:creationId xmlns:p14="http://schemas.microsoft.com/office/powerpoint/2010/main" val="26253470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smtClean="0"/>
              <a:t>בעבודה</a:t>
            </a:r>
            <a:r>
              <a:rPr lang="he-IL" baseline="0" dirty="0" smtClean="0"/>
              <a:t> מ- 2016 השתמשו ב- </a:t>
            </a:r>
            <a:r>
              <a:rPr lang="en-US" baseline="0" dirty="0" smtClean="0"/>
              <a:t>GAN</a:t>
            </a:r>
            <a:r>
              <a:rPr lang="he-IL" baseline="0" dirty="0" smtClean="0"/>
              <a:t> בסיס לייצירת </a:t>
            </a:r>
            <a:r>
              <a:rPr lang="en-US" baseline="0" dirty="0" smtClean="0"/>
              <a:t>text-to-image</a:t>
            </a:r>
            <a:r>
              <a:rPr lang="he-IL" baseline="0" dirty="0" smtClean="0"/>
              <a:t>, מערכת שבה הקלט הוא תיאור מסויים והפלט הוא תמונה העונה לתיאור. במקרה כזה אין צורך במגוון רחב של תמונות שונות, ולכן בעיית ה- </a:t>
            </a:r>
            <a:r>
              <a:rPr lang="en-US" baseline="0" dirty="0" smtClean="0"/>
              <a:t>mode collapse</a:t>
            </a:r>
            <a:r>
              <a:rPr lang="he-IL" baseline="0" dirty="0" smtClean="0"/>
              <a:t> הופכת להיות זניחה</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52</a:t>
            </a:fld>
            <a:endParaRPr lang="en-US"/>
          </a:p>
        </p:txBody>
      </p:sp>
    </p:spTree>
    <p:extLst>
      <p:ext uri="{BB962C8B-B14F-4D97-AF65-F5344CB8AC3E}">
        <p14:creationId xmlns:p14="http://schemas.microsoft.com/office/powerpoint/2010/main" val="36371292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smtClean="0"/>
              <a:t>-</a:t>
            </a:r>
            <a:r>
              <a:rPr lang="he-IL" baseline="0" dirty="0" smtClean="0"/>
              <a:t> השימוש במיניבאצ' עוזר מיכוון שהדיסקרימינטור יזהה בקלות רבה יותר גנרטור שנפל למוד בודד ומסויים אם הוא יוכל להשוות את התמונה למיניבאץ' של תמונות</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53</a:t>
            </a:fld>
            <a:endParaRPr lang="en-US"/>
          </a:p>
        </p:txBody>
      </p:sp>
    </p:spTree>
    <p:extLst>
      <p:ext uri="{BB962C8B-B14F-4D97-AF65-F5344CB8AC3E}">
        <p14:creationId xmlns:p14="http://schemas.microsoft.com/office/powerpoint/2010/main" val="24739057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baseline="0" dirty="0" smtClean="0"/>
              <a:t>למעשה מדובר בשתי רשתות ניורונים, אחד עבור</a:t>
            </a:r>
            <a:r>
              <a:rPr lang="en-US" baseline="0" dirty="0" smtClean="0"/>
              <a:t> </a:t>
            </a:r>
            <a:r>
              <a:rPr lang="he-IL" baseline="0" dirty="0" smtClean="0"/>
              <a:t> ה- </a:t>
            </a:r>
            <a:r>
              <a:rPr lang="en-US" baseline="0" dirty="0" smtClean="0"/>
              <a:t>Discriminator</a:t>
            </a:r>
            <a:r>
              <a:rPr lang="he-IL" baseline="0" dirty="0" smtClean="0"/>
              <a:t>, והשניה עבור הגנרטור</a:t>
            </a:r>
          </a:p>
          <a:p>
            <a:pPr marL="171450" indent="-171450" algn="r" rtl="1">
              <a:buFontTx/>
              <a:buChar char="-"/>
            </a:pPr>
            <a:r>
              <a:rPr lang="he-IL" baseline="0" dirty="0" smtClean="0"/>
              <a:t>חשוב להבין ש- </a:t>
            </a:r>
            <a:r>
              <a:rPr lang="en-US" baseline="0" dirty="0" smtClean="0"/>
              <a:t>GAN</a:t>
            </a:r>
            <a:r>
              <a:rPr lang="he-IL" baseline="0" dirty="0" smtClean="0"/>
              <a:t>, זה משפחה של רשתות ולא רשת אחת מוגדרת היטב שכולם עובדות על רעיון של </a:t>
            </a:r>
            <a:r>
              <a:rPr lang="en-US" baseline="0" dirty="0" smtClean="0"/>
              <a:t>Generator</a:t>
            </a:r>
            <a:r>
              <a:rPr lang="he-IL" baseline="0" dirty="0" smtClean="0"/>
              <a:t> ו- </a:t>
            </a:r>
            <a:r>
              <a:rPr lang="en-US" baseline="0" dirty="0" err="1" smtClean="0"/>
              <a:t>Descriminator</a:t>
            </a:r>
            <a:r>
              <a:rPr lang="he-IL" baseline="0" dirty="0" smtClean="0"/>
              <a:t>, אבל יש עדיין שונות מסויימת בין מודלים שונים של המשפחה הזאת</a:t>
            </a:r>
          </a:p>
          <a:p>
            <a:pPr marL="171450" indent="-171450" algn="r" rtl="1">
              <a:buFontTx/>
              <a:buChar char="-"/>
            </a:pPr>
            <a:r>
              <a:rPr lang="he-IL" baseline="0" dirty="0" smtClean="0"/>
              <a:t>כאן בשירטוט הבאתי דוגמא ל </a:t>
            </a:r>
            <a:r>
              <a:rPr lang="en-US" baseline="0" dirty="0" smtClean="0"/>
              <a:t>DCGAN</a:t>
            </a:r>
            <a:r>
              <a:rPr lang="he-IL" baseline="0" dirty="0" smtClean="0"/>
              <a:t>, שבה הדיסקרימינטור הוא </a:t>
            </a:r>
            <a:r>
              <a:rPr lang="en-US" baseline="0" dirty="0" smtClean="0"/>
              <a:t>Convolutional Neural Network,</a:t>
            </a:r>
            <a:r>
              <a:rPr lang="he-IL" baseline="0" dirty="0" smtClean="0"/>
              <a:t>, בעוד ה- </a:t>
            </a:r>
            <a:r>
              <a:rPr lang="en-US" baseline="0" dirty="0" smtClean="0"/>
              <a:t>Generator</a:t>
            </a:r>
            <a:r>
              <a:rPr lang="he-IL" baseline="0" dirty="0" smtClean="0"/>
              <a:t> הוא </a:t>
            </a:r>
            <a:r>
              <a:rPr lang="en-US" baseline="0" dirty="0" smtClean="0"/>
              <a:t>DE convolutional Neural Network</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55</a:t>
            </a:fld>
            <a:endParaRPr lang="en-US"/>
          </a:p>
        </p:txBody>
      </p:sp>
    </p:spTree>
    <p:extLst>
      <p:ext uri="{BB962C8B-B14F-4D97-AF65-F5344CB8AC3E}">
        <p14:creationId xmlns:p14="http://schemas.microsoft.com/office/powerpoint/2010/main" val="1148259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smtClean="0"/>
              <a:t>ניקח לדיגמא את מרחב הצבעים שאתם רואים לפנכם. קוביה בעלת 3 מימדים כשכל מימד מתאר צבע אחר מיתוך ה- </a:t>
            </a:r>
            <a:r>
              <a:rPr lang="en-US" dirty="0" smtClean="0"/>
              <a:t>RGB</a:t>
            </a:r>
            <a:endParaRPr lang="he-IL" dirty="0" smtClean="0"/>
          </a:p>
          <a:p>
            <a:pPr marL="171450" indent="-171450" algn="r" rtl="1">
              <a:buFontTx/>
              <a:buChar char="-"/>
            </a:pPr>
            <a:r>
              <a:rPr lang="he-IL" dirty="0" smtClean="0"/>
              <a:t>נניח ונותנים לי אוסף של</a:t>
            </a:r>
            <a:r>
              <a:rPr lang="he-IL" baseline="0" dirty="0" smtClean="0"/>
              <a:t> 50 פיקסלים כולם בגוונים מסויימים של אפור ומבקשים ממני לתת חזרה פיקסלים נוספים באותו הגוון</a:t>
            </a:r>
          </a:p>
          <a:p>
            <a:pPr marL="171450" indent="-171450" algn="r" rtl="1">
              <a:buFontTx/>
              <a:buChar char="-"/>
            </a:pPr>
            <a:r>
              <a:rPr lang="he-IL" baseline="0" dirty="0" smtClean="0"/>
              <a:t>מודל גנרטיבי ימקם את הפיקסלים בתוך המרחב, ויגלה שכולם מרוכזים באיזור מסויים בתוכו</a:t>
            </a:r>
            <a:endParaRPr lang="he-IL" dirty="0" smtClean="0"/>
          </a:p>
          <a:p>
            <a:pPr algn="r" rtl="1"/>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5</a:t>
            </a:fld>
            <a:endParaRPr lang="en-US"/>
          </a:p>
        </p:txBody>
      </p:sp>
    </p:spTree>
    <p:extLst>
      <p:ext uri="{BB962C8B-B14F-4D97-AF65-F5344CB8AC3E}">
        <p14:creationId xmlns:p14="http://schemas.microsoft.com/office/powerpoint/2010/main" val="6633332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smtClean="0"/>
              <a:t>מיניבאצ'</a:t>
            </a:r>
            <a:r>
              <a:rPr lang="he-IL" baseline="0" dirty="0" smtClean="0"/>
              <a:t> פתר את בעיית הגיוון כל כך טוב, עד שזה חשף בעיות נוספות כמו ספירה פרספקטיבות, ומבנים כללים</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59</a:t>
            </a:fld>
            <a:endParaRPr lang="en-US"/>
          </a:p>
        </p:txBody>
      </p:sp>
    </p:spTree>
    <p:extLst>
      <p:ext uri="{BB962C8B-B14F-4D97-AF65-F5344CB8AC3E}">
        <p14:creationId xmlns:p14="http://schemas.microsoft.com/office/powerpoint/2010/main" val="71728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smtClean="0"/>
              <a:t>מיניבאצ'</a:t>
            </a:r>
            <a:r>
              <a:rPr lang="he-IL" baseline="0" dirty="0" smtClean="0"/>
              <a:t> פתר את בעיית הגיוון כל כך טוב, עד שזה חשף בעיות נוספות כמו ספירה, פרספקטיבות, ומבנים כללים</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60</a:t>
            </a:fld>
            <a:endParaRPr lang="en-US"/>
          </a:p>
        </p:txBody>
      </p:sp>
    </p:spTree>
    <p:extLst>
      <p:ext uri="{BB962C8B-B14F-4D97-AF65-F5344CB8AC3E}">
        <p14:creationId xmlns:p14="http://schemas.microsoft.com/office/powerpoint/2010/main" val="37037688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smtClean="0"/>
              <a:t>מיניבאצ'</a:t>
            </a:r>
            <a:r>
              <a:rPr lang="he-IL" baseline="0" dirty="0" smtClean="0"/>
              <a:t> פתר את בעיית הגיוון כל כך טוב, עד שזה חשף בעיות נוספות כמו ספירה פרספקטיבות, ומבנים כללים</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61</a:t>
            </a:fld>
            <a:endParaRPr lang="en-US"/>
          </a:p>
        </p:txBody>
      </p:sp>
    </p:spTree>
    <p:extLst>
      <p:ext uri="{BB962C8B-B14F-4D97-AF65-F5344CB8AC3E}">
        <p14:creationId xmlns:p14="http://schemas.microsoft.com/office/powerpoint/2010/main" val="42670553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64</a:t>
            </a:fld>
            <a:endParaRPr lang="en-US"/>
          </a:p>
        </p:txBody>
      </p:sp>
    </p:spTree>
    <p:extLst>
      <p:ext uri="{BB962C8B-B14F-4D97-AF65-F5344CB8AC3E}">
        <p14:creationId xmlns:p14="http://schemas.microsoft.com/office/powerpoint/2010/main" val="34681602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en-US" baseline="0" dirty="0" smtClean="0"/>
              <a:t>GAN </a:t>
            </a:r>
            <a:r>
              <a:rPr lang="he-IL" baseline="0" dirty="0" smtClean="0"/>
              <a:t> זו מערכת חדשה יחסית ויש עוד המון מה לשפר וללמוד בה</a:t>
            </a:r>
          </a:p>
          <a:p>
            <a:pPr marL="171450" indent="-171450" algn="r" rtl="1">
              <a:buFontTx/>
              <a:buChar char="-"/>
            </a:pPr>
            <a:r>
              <a:rPr lang="he-IL" baseline="0" dirty="0" smtClean="0"/>
              <a:t>כעת נעבור על כמה מהבעיות שיש לה וכמה אפיקים נוספים למחקר</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65</a:t>
            </a:fld>
            <a:endParaRPr lang="en-US"/>
          </a:p>
        </p:txBody>
      </p:sp>
    </p:spTree>
    <p:extLst>
      <p:ext uri="{BB962C8B-B14F-4D97-AF65-F5344CB8AC3E}">
        <p14:creationId xmlns:p14="http://schemas.microsoft.com/office/powerpoint/2010/main" val="39781597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baseline="0" dirty="0" smtClean="0"/>
              <a:t>מסתבר ששימוש בלייבלים, בכל צורה, משפר משמעותית את התוצאות</a:t>
            </a:r>
          </a:p>
          <a:p>
            <a:pPr marL="171450" indent="-171450" algn="r" rtl="1">
              <a:buFontTx/>
              <a:buChar char="-"/>
            </a:pPr>
            <a:r>
              <a:rPr lang="he-IL" baseline="0" dirty="0" smtClean="0"/>
              <a:t>ואריאציה של </a:t>
            </a:r>
            <a:r>
              <a:rPr lang="en-US" baseline="0" dirty="0" smtClean="0"/>
              <a:t>GAN</a:t>
            </a:r>
            <a:r>
              <a:rPr lang="he-IL" baseline="0" dirty="0" smtClean="0"/>
              <a:t> הנקראת </a:t>
            </a:r>
            <a:r>
              <a:rPr lang="en-US" baseline="0" dirty="0" smtClean="0"/>
              <a:t>conditional GAN</a:t>
            </a:r>
            <a:r>
              <a:rPr lang="he-IL" baseline="0" dirty="0" smtClean="0"/>
              <a:t>, מאפשרת שימוש בלייבים עם </a:t>
            </a:r>
            <a:r>
              <a:rPr lang="en-US" baseline="0" dirty="0" smtClean="0"/>
              <a:t>GAN</a:t>
            </a:r>
            <a:r>
              <a:rPr lang="he-IL" baseline="0" dirty="0" smtClean="0"/>
              <a:t>, באופן הבא:</a:t>
            </a:r>
          </a:p>
          <a:p>
            <a:pPr marL="628650" lvl="1" indent="-171450" algn="r" rtl="1">
              <a:buFontTx/>
              <a:buChar char="-"/>
            </a:pPr>
            <a:r>
              <a:rPr lang="he-IL" baseline="0" dirty="0" smtClean="0"/>
              <a:t>הלייבל משולב ביחד עם הווקטור הראנדומאלי </a:t>
            </a:r>
            <a:r>
              <a:rPr lang="en-US" baseline="0" dirty="0" smtClean="0"/>
              <a:t>Z</a:t>
            </a:r>
            <a:r>
              <a:rPr lang="he-IL" baseline="0" dirty="0" smtClean="0"/>
              <a:t> בכניסה לגנרטור</a:t>
            </a:r>
          </a:p>
          <a:p>
            <a:pPr marL="628650" lvl="1" indent="-171450" algn="r" rtl="1">
              <a:buFontTx/>
              <a:buChar char="-"/>
            </a:pPr>
            <a:r>
              <a:rPr lang="he-IL" baseline="0" dirty="0" smtClean="0"/>
              <a:t>וגם משולב ביחד עם התמונה בכניסה לדיסקרימינאטור</a:t>
            </a:r>
          </a:p>
          <a:p>
            <a:pPr marL="171450" lvl="0" indent="-171450" algn="r" rtl="1">
              <a:buFontTx/>
              <a:buChar char="-"/>
            </a:pPr>
            <a:r>
              <a:rPr lang="he-IL" baseline="0" dirty="0" smtClean="0"/>
              <a:t>בצורה כזו ניתן לשלב לייבלים (לא חייבים לכל הדוגמאות) שמשפרים מאד את התוצאה</a:t>
            </a:r>
          </a:p>
          <a:p>
            <a:pPr marL="171450" indent="-171450" algn="r" rtl="1">
              <a:buFontTx/>
              <a:buChar char="-"/>
            </a:pP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67</a:t>
            </a:fld>
            <a:endParaRPr lang="en-US"/>
          </a:p>
        </p:txBody>
      </p:sp>
    </p:spTree>
    <p:extLst>
      <p:ext uri="{BB962C8B-B14F-4D97-AF65-F5344CB8AC3E}">
        <p14:creationId xmlns:p14="http://schemas.microsoft.com/office/powerpoint/2010/main" val="40080749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baseline="0" dirty="0" smtClean="0"/>
              <a:t>רשת מבוססת </a:t>
            </a:r>
            <a:r>
              <a:rPr lang="en-US" baseline="0" dirty="0" smtClean="0"/>
              <a:t>GAN</a:t>
            </a:r>
            <a:r>
              <a:rPr lang="he-IL" baseline="0" dirty="0" smtClean="0"/>
              <a:t> המסוגלת לייצר תמונות מטקסט</a:t>
            </a:r>
          </a:p>
          <a:p>
            <a:pPr marL="171450" indent="-171450" algn="r" rtl="1">
              <a:buFontTx/>
              <a:buChar char="-"/>
            </a:pPr>
            <a:r>
              <a:rPr lang="he-IL" baseline="0" dirty="0" smtClean="0"/>
              <a:t>הרשת דומה בארכיטקטורה שלה ל</a:t>
            </a:r>
            <a:r>
              <a:rPr lang="en-US" baseline="0" dirty="0" smtClean="0"/>
              <a:t>-</a:t>
            </a:r>
            <a:r>
              <a:rPr lang="he-IL" baseline="0" dirty="0" smtClean="0"/>
              <a:t> </a:t>
            </a:r>
            <a:r>
              <a:rPr lang="en-US" baseline="0" dirty="0" smtClean="0"/>
              <a:t>Conditional GAN</a:t>
            </a:r>
            <a:r>
              <a:rPr lang="he-IL" baseline="0" dirty="0" smtClean="0"/>
              <a:t>, רק שהפעם ה- </a:t>
            </a:r>
            <a:r>
              <a:rPr lang="en-US" baseline="0" dirty="0" smtClean="0"/>
              <a:t>Condition</a:t>
            </a:r>
            <a:r>
              <a:rPr lang="he-IL" baseline="0" dirty="0" smtClean="0"/>
              <a:t> הוא טקסט.</a:t>
            </a:r>
          </a:p>
          <a:p>
            <a:pPr marL="171450" indent="-171450" algn="r" rtl="1">
              <a:buFontTx/>
              <a:buChar char="-"/>
            </a:pPr>
            <a:r>
              <a:rPr lang="he-IL" baseline="0" dirty="0" smtClean="0"/>
              <a:t>אנחנו מתחילים מהצד של הגנרטור, מכניסים אליו שילוב של הווקטור הרנדומאלי </a:t>
            </a:r>
            <a:r>
              <a:rPr lang="en-US" baseline="0" dirty="0" smtClean="0"/>
              <a:t>Z</a:t>
            </a:r>
            <a:r>
              <a:rPr lang="he-IL" baseline="0" dirty="0" smtClean="0"/>
              <a:t>, ו מה שמתקבל מה- </a:t>
            </a:r>
            <a:r>
              <a:rPr lang="en-US" baseline="0" dirty="0" smtClean="0"/>
              <a:t>Text encoder</a:t>
            </a:r>
            <a:r>
              <a:rPr lang="he-IL" baseline="0" dirty="0" smtClean="0"/>
              <a:t> (ה- </a:t>
            </a:r>
            <a:r>
              <a:rPr lang="en-US" baseline="0" dirty="0" smtClean="0"/>
              <a:t>Text encoder</a:t>
            </a:r>
            <a:r>
              <a:rPr lang="he-IL" baseline="0" dirty="0" smtClean="0"/>
              <a:t> בעצמו הוא </a:t>
            </a:r>
            <a:r>
              <a:rPr lang="en-US" baseline="0" dirty="0" smtClean="0"/>
              <a:t>CNN</a:t>
            </a:r>
            <a:r>
              <a:rPr lang="he-IL" baseline="0" dirty="0" smtClean="0"/>
              <a:t> מעולם ב- </a:t>
            </a:r>
            <a:r>
              <a:rPr lang="en-US" baseline="0" dirty="0" smtClean="0"/>
              <a:t>NLP</a:t>
            </a:r>
            <a:r>
              <a:rPr lang="he-IL" baseline="0" dirty="0" smtClean="0"/>
              <a:t> שמקבל אוסף של תווים מסוגל והמיר אותם לווקטור של מספרים)</a:t>
            </a:r>
          </a:p>
          <a:p>
            <a:pPr marL="171450" indent="-171450" algn="r" rtl="1">
              <a:buFontTx/>
              <a:buChar char="-"/>
            </a:pPr>
            <a:r>
              <a:rPr lang="he-IL" baseline="0" dirty="0" smtClean="0"/>
              <a:t>השילוב הזה מועבר דרך הגנרטור ומייצר תמונה</a:t>
            </a:r>
          </a:p>
          <a:p>
            <a:pPr marL="171450" indent="-171450" algn="r" rtl="1">
              <a:buFontTx/>
              <a:buChar char="-"/>
            </a:pPr>
            <a:r>
              <a:rPr lang="he-IL" baseline="0" dirty="0" smtClean="0"/>
              <a:t>בצד השני יש את הדיסקרימינאטור, שמקבל את התמונה ביחד עם הטקסט ונותן ציון עבור התמונה והטקסט יחד. כאן הוא למעשה צריך לענות על 2 שאלות:</a:t>
            </a:r>
            <a:r>
              <a:rPr lang="en-US" baseline="0" dirty="0" smtClean="0"/>
              <a:t> </a:t>
            </a:r>
            <a:r>
              <a:rPr lang="he-IL" baseline="0" dirty="0" smtClean="0"/>
              <a:t>1- האם התמונה ראליסטית מספיק, 2- האם הטקסט מתאים לתמונה</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69</a:t>
            </a:fld>
            <a:endParaRPr lang="en-US"/>
          </a:p>
        </p:txBody>
      </p:sp>
    </p:spTree>
    <p:extLst>
      <p:ext uri="{BB962C8B-B14F-4D97-AF65-F5344CB8AC3E}">
        <p14:creationId xmlns:p14="http://schemas.microsoft.com/office/powerpoint/2010/main" val="29206371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smtClean="0"/>
              <a:t>בשיט</a:t>
            </a:r>
            <a:r>
              <a:rPr lang="he-IL" baseline="0" dirty="0" smtClean="0"/>
              <a:t>ה הנאיבית מכניסים ל- </a:t>
            </a:r>
            <a:r>
              <a:rPr lang="en-US" baseline="0" dirty="0" smtClean="0"/>
              <a:t>GAN</a:t>
            </a:r>
            <a:r>
              <a:rPr lang="he-IL" baseline="0" dirty="0" smtClean="0"/>
              <a:t> את הזוגות </a:t>
            </a:r>
            <a:r>
              <a:rPr lang="en-US" baseline="0" dirty="0" smtClean="0"/>
              <a:t>(text, image)</a:t>
            </a:r>
            <a:r>
              <a:rPr lang="he-IL" baseline="0" dirty="0" smtClean="0"/>
              <a:t>, ומאמנים את הדסיקרימנטור להבחין אמיתי או לא. הבעיה בשיטה הזו של דיסקרימינטור אין הבנה האם תמנות אמיתיות מתאימות לטקסט.</a:t>
            </a:r>
          </a:p>
          <a:p>
            <a:pPr marL="171450" indent="-171450" algn="r" rtl="1">
              <a:buFontTx/>
              <a:buChar char="-"/>
            </a:pPr>
            <a:r>
              <a:rPr lang="he-IL" baseline="0" dirty="0" smtClean="0"/>
              <a:t>ב- </a:t>
            </a:r>
            <a:r>
              <a:rPr lang="en-US" baseline="0" dirty="0" smtClean="0"/>
              <a:t>GAN</a:t>
            </a:r>
            <a:r>
              <a:rPr lang="he-IL" baseline="0" dirty="0" smtClean="0"/>
              <a:t> נאיבי הוא רואה 2 סוגים של קלט: תמונות אמיתיות עם טקסט מתאים, ותמונות מזוייפות עם טקסט כלשהו. </a:t>
            </a:r>
            <a:r>
              <a:rPr lang="en-US" baseline="0" dirty="0" smtClean="0"/>
              <a:t>D</a:t>
            </a:r>
            <a:r>
              <a:rPr lang="he-IL" baseline="0" dirty="0" smtClean="0"/>
              <a:t> - חייב להפריד בין 2 סוגים של שגיאה: תמונות שנראות לא טוב – ללא קשר לטקסט, ותמונות שנראות טוב עם טקסט לא מתאים</a:t>
            </a:r>
          </a:p>
          <a:p>
            <a:pPr marL="171450" indent="-171450" algn="r" rtl="1">
              <a:buFontTx/>
              <a:buChar char="-"/>
            </a:pPr>
            <a:r>
              <a:rPr lang="he-IL" baseline="0" dirty="0" smtClean="0"/>
              <a:t>לכן משתמשים בשיטת למידה קצת שונה:</a:t>
            </a:r>
          </a:p>
          <a:p>
            <a:pPr marL="171450" indent="-171450" algn="r" rtl="1">
              <a:buFontTx/>
              <a:buChar char="-"/>
            </a:pPr>
            <a:r>
              <a:rPr lang="he-IL" baseline="0" dirty="0" smtClean="0"/>
              <a:t>בהתחלה הדיסקרימיטור מתעלם מהטקסט, היות והתמונות המזוייפות ממש לא טובות, והוא בקלות דוחה אותם.</a:t>
            </a:r>
          </a:p>
          <a:p>
            <a:pPr marL="171450" indent="-171450" algn="r" rtl="1">
              <a:buFontTx/>
              <a:buChar char="-"/>
            </a:pPr>
            <a:r>
              <a:rPr lang="he-IL" baseline="0" dirty="0" smtClean="0"/>
              <a:t>ברגע ש </a:t>
            </a:r>
            <a:r>
              <a:rPr lang="en-US" baseline="0" dirty="0" smtClean="0"/>
              <a:t>G</a:t>
            </a:r>
            <a:r>
              <a:rPr lang="he-IL" baseline="0" dirty="0" smtClean="0"/>
              <a:t> לומד ליצור תמונות מאיכות טובה, </a:t>
            </a:r>
            <a:r>
              <a:rPr lang="en-US" baseline="0" dirty="0" smtClean="0"/>
              <a:t>D</a:t>
            </a:r>
            <a:r>
              <a:rPr lang="he-IL" baseline="0" dirty="0" smtClean="0"/>
              <a:t> חייב לקחת בחשבון גם את הטקסט ולבדוק האם התמונה למרות שהיא נראית אמיתית - מתאימה לטקסט. ולכן:</a:t>
            </a:r>
          </a:p>
          <a:p>
            <a:pPr marL="171450" indent="-171450" algn="r" rtl="1">
              <a:buFontTx/>
              <a:buChar char="-"/>
            </a:pPr>
            <a:r>
              <a:rPr lang="he-IL" baseline="0" dirty="0" smtClean="0"/>
              <a:t>- בנוסף ל-2 סוגי הקלט שראינו קודם, מתווסף סוג שלישי שבו מראים ל-</a:t>
            </a:r>
            <a:r>
              <a:rPr lang="en-US" baseline="0" dirty="0" smtClean="0"/>
              <a:t>D</a:t>
            </a:r>
            <a:r>
              <a:rPr lang="he-IL" baseline="0" dirty="0" smtClean="0"/>
              <a:t> תמונות אמיתיות עם טקסט שלא מתאים ש-</a:t>
            </a:r>
            <a:r>
              <a:rPr lang="en-US" baseline="0" dirty="0" smtClean="0"/>
              <a:t>D</a:t>
            </a:r>
            <a:r>
              <a:rPr lang="he-IL" baseline="0" dirty="0" smtClean="0"/>
              <a:t> חייב ללמוד לזהות כמזוייפות</a:t>
            </a:r>
          </a:p>
          <a:p>
            <a:pPr marL="171450" indent="-171450" algn="r" rtl="1">
              <a:buFontTx/>
              <a:buChar char="-"/>
            </a:pP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70</a:t>
            </a:fld>
            <a:endParaRPr lang="en-US"/>
          </a:p>
        </p:txBody>
      </p:sp>
    </p:spTree>
    <p:extLst>
      <p:ext uri="{BB962C8B-B14F-4D97-AF65-F5344CB8AC3E}">
        <p14:creationId xmlns:p14="http://schemas.microsoft.com/office/powerpoint/2010/main" val="40926775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72</a:t>
            </a:fld>
            <a:endParaRPr lang="en-US"/>
          </a:p>
        </p:txBody>
      </p:sp>
    </p:spTree>
    <p:extLst>
      <p:ext uri="{BB962C8B-B14F-4D97-AF65-F5344CB8AC3E}">
        <p14:creationId xmlns:p14="http://schemas.microsoft.com/office/powerpoint/2010/main" val="17432791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74</a:t>
            </a:fld>
            <a:endParaRPr lang="en-US"/>
          </a:p>
        </p:txBody>
      </p:sp>
    </p:spTree>
    <p:extLst>
      <p:ext uri="{BB962C8B-B14F-4D97-AF65-F5344CB8AC3E}">
        <p14:creationId xmlns:p14="http://schemas.microsoft.com/office/powerpoint/2010/main" val="1911112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smtClean="0"/>
              <a:t>אם נצליח להגדיר את האיזור האפור באופן מדוייק</a:t>
            </a:r>
            <a:r>
              <a:rPr lang="he-IL" baseline="0" dirty="0" smtClean="0"/>
              <a:t> ככל האפשר, נוכל למצוא פיקסלים נוספים באותו הגוון, ובכך "לייצר" עוד ועוד פיקסלים באותו הגוון</a:t>
            </a:r>
          </a:p>
          <a:p>
            <a:pPr marL="171450" indent="-171450" algn="r" rtl="1">
              <a:buFontTx/>
              <a:buChar char="-"/>
            </a:pPr>
            <a:r>
              <a:rPr lang="he-IL" baseline="0" dirty="0" smtClean="0"/>
              <a:t>כשאני אומר "להגדיר את האיזור" – ברמה המתמטית הכוונה לפונקציית הצפיפות של הפיקסלים הנתונים – זו למעשה פונקציה שאומרת לי איפה במרחב הפיקסלים צפופים יותר ואיפה לא.</a:t>
            </a:r>
          </a:p>
          <a:p>
            <a:pPr marL="171450" indent="-171450" algn="r" rtl="1">
              <a:buFontTx/>
              <a:buChar char="-"/>
            </a:pPr>
            <a:r>
              <a:rPr lang="he-IL" baseline="0" dirty="0" smtClean="0"/>
              <a:t>הכללה:</a:t>
            </a:r>
          </a:p>
          <a:p>
            <a:pPr marL="628650" lvl="1" indent="-171450" algn="r" rtl="1">
              <a:buFontTx/>
              <a:buChar char="-"/>
            </a:pPr>
            <a:r>
              <a:rPr lang="he-IL" baseline="0" dirty="0" smtClean="0"/>
              <a:t>ניתן להכליל את דוגמת הצעצוע הנ"ל לעולם של תמונות</a:t>
            </a:r>
          </a:p>
          <a:p>
            <a:pPr marL="628650" lvl="1" indent="-171450" algn="r" rtl="1">
              <a:buFontTx/>
              <a:buChar char="-"/>
            </a:pPr>
            <a:r>
              <a:rPr lang="he-IL" baseline="0" dirty="0" smtClean="0"/>
              <a:t>בדוגמא הנל, העולם שלנו הוא תלת מימדי, אולם בעולם התמונות, הרעיון דומה אבל מתרחב ברמת כמות המימדים</a:t>
            </a:r>
          </a:p>
          <a:p>
            <a:pPr marL="628650" lvl="1" indent="-171450" algn="r" rtl="1">
              <a:buFontTx/>
              <a:buChar char="-"/>
            </a:pPr>
            <a:r>
              <a:rPr lang="he-IL" baseline="0" dirty="0" smtClean="0"/>
              <a:t>ניתן לדוגמא להגדיר את המרחב כמרחב כל התמונות של 32</a:t>
            </a:r>
            <a:r>
              <a:rPr lang="en-US" baseline="0" dirty="0" smtClean="0"/>
              <a:t>X</a:t>
            </a:r>
            <a:r>
              <a:rPr lang="he-IL" baseline="0" dirty="0" smtClean="0"/>
              <a:t>32 פיקסלים ברמת אפור. זהו מרחב של 1024 מימדים, וכל מימד יכול לקבל ערכים בין 0 ל- 255</a:t>
            </a:r>
          </a:p>
          <a:p>
            <a:pPr marL="628650" lvl="1" indent="-171450" algn="r" rtl="1">
              <a:buFontTx/>
              <a:buChar char="-"/>
            </a:pPr>
            <a:r>
              <a:rPr lang="he-IL" baseline="0" dirty="0" smtClean="0"/>
              <a:t>אם נקבל מספר תמונות נניח של פרצופים ונמקם אותם במרחב הנ"ל ונוכל בדרך כלשהי ישירה או עקיפה להגדיר את פונקציית הצפיפות לתמונות הנתונות (ז"א – איזורים במרחב שבו התמונות הנתונות מתקבצות) – נוכל על- ידי דגימה מהאיזור הצפוף למצוא עוד ועוד תמונות של פרצופים שלא היו נתונים לי מראש</a:t>
            </a:r>
          </a:p>
        </p:txBody>
      </p:sp>
      <p:sp>
        <p:nvSpPr>
          <p:cNvPr id="4" name="Slide Number Placeholder 3"/>
          <p:cNvSpPr>
            <a:spLocks noGrp="1"/>
          </p:cNvSpPr>
          <p:nvPr>
            <p:ph type="sldNum" sz="quarter" idx="10"/>
          </p:nvPr>
        </p:nvSpPr>
        <p:spPr/>
        <p:txBody>
          <a:bodyPr/>
          <a:lstStyle/>
          <a:p>
            <a:fld id="{F93199CD-3E1B-4AE6-990F-76F925F5EA9F}" type="slidenum">
              <a:rPr lang="en-US" smtClean="0"/>
              <a:t>6</a:t>
            </a:fld>
            <a:endParaRPr lang="en-US"/>
          </a:p>
        </p:txBody>
      </p:sp>
    </p:spTree>
    <p:extLst>
      <p:ext uri="{BB962C8B-B14F-4D97-AF65-F5344CB8AC3E}">
        <p14:creationId xmlns:p14="http://schemas.microsoft.com/office/powerpoint/2010/main" val="32627228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75</a:t>
            </a:fld>
            <a:endParaRPr lang="en-US"/>
          </a:p>
        </p:txBody>
      </p:sp>
    </p:spTree>
    <p:extLst>
      <p:ext uri="{BB962C8B-B14F-4D97-AF65-F5344CB8AC3E}">
        <p14:creationId xmlns:p14="http://schemas.microsoft.com/office/powerpoint/2010/main" val="4050599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lgn="r" rtl="1">
              <a:buAutoNum type="arabicPeriod"/>
            </a:pPr>
            <a:r>
              <a:rPr lang="he-IL" baseline="0" dirty="0" smtClean="0"/>
              <a:t>זה מבחן מצוין ליכולות שלנו להתמודד עם התפלגויות מממד גבוהה. התפלגויות מממד גבוהה הם אובייקטים חשובים במתמטיקה יישומית והנדסה.</a:t>
            </a:r>
            <a:endParaRPr lang="en-US" baseline="0" dirty="0" smtClean="0"/>
          </a:p>
          <a:p>
            <a:pPr marL="228600" indent="-228600" algn="r" rtl="1">
              <a:buAutoNum type="arabicPeriod"/>
            </a:pPr>
            <a:r>
              <a:rPr lang="he-IL" baseline="0" dirty="0" smtClean="0"/>
              <a:t>בעזרת מודלים גנרטיביים על מידע מבוסס סדרות של זמן, ניתן לדמות מספר עתידים אפשריים למצב נתון. במודלים כאלה ניתן ללמד סוכן (</a:t>
            </a:r>
            <a:r>
              <a:rPr lang="en-US" baseline="0" dirty="0" smtClean="0"/>
              <a:t>agent</a:t>
            </a:r>
            <a:r>
              <a:rPr lang="he-IL" baseline="0" dirty="0" smtClean="0"/>
              <a:t>) לבחור פעולה מסוימת שתיתן לו את התוצאה הרצויה לאחר שהוא יבחן מספר עתידים אפשריים. </a:t>
            </a:r>
          </a:p>
          <a:p>
            <a:pPr marL="228600" indent="-228600" algn="r" rtl="1">
              <a:buAutoNum type="arabicPeriod"/>
            </a:pPr>
            <a:r>
              <a:rPr lang="he-IL" baseline="0" dirty="0" smtClean="0"/>
              <a:t>מידע חסר. מודלים גנרטיביים ובמיוחד </a:t>
            </a:r>
            <a:r>
              <a:rPr lang="en-US" baseline="0" dirty="0" smtClean="0"/>
              <a:t>GAN</a:t>
            </a:r>
            <a:r>
              <a:rPr lang="he-IL" baseline="0" dirty="0" smtClean="0"/>
              <a:t>, מסוגלים לייצר תחזית יחסית בסבירות טובה</a:t>
            </a:r>
            <a:r>
              <a:rPr lang="en-US" baseline="0" dirty="0" smtClean="0"/>
              <a:t> </a:t>
            </a:r>
            <a:r>
              <a:rPr lang="he-IL" baseline="0" dirty="0" smtClean="0"/>
              <a:t>גם אם אין לנו את כל </a:t>
            </a:r>
            <a:r>
              <a:rPr lang="he-IL" baseline="0" dirty="0" err="1" smtClean="0"/>
              <a:t>הלייבלים</a:t>
            </a:r>
            <a:r>
              <a:rPr lang="he-IL" baseline="0" dirty="0" smtClean="0"/>
              <a:t>, או אפילו אם אין לנו את רב </a:t>
            </a:r>
            <a:r>
              <a:rPr lang="he-IL" baseline="0" dirty="0" err="1" smtClean="0"/>
              <a:t>הלייבלים</a:t>
            </a:r>
            <a:r>
              <a:rPr lang="he-IL" baseline="0" dirty="0" smtClean="0"/>
              <a:t>. מודלים מודרניים של למידה חישובים, דורשים כמות גדולה של נתונים ביחד עם </a:t>
            </a:r>
            <a:r>
              <a:rPr lang="he-IL" baseline="0" dirty="0" err="1" smtClean="0"/>
              <a:t>הלייבלים</a:t>
            </a:r>
            <a:r>
              <a:rPr lang="he-IL" baseline="0" dirty="0" smtClean="0"/>
              <a:t> שלהם (</a:t>
            </a:r>
            <a:r>
              <a:rPr lang="en-US" baseline="0" dirty="0" smtClean="0"/>
              <a:t>supervised learning</a:t>
            </a:r>
            <a:r>
              <a:rPr lang="he-IL" baseline="0" dirty="0" smtClean="0"/>
              <a:t>) על מנת לתת תוצאות טובות. במקרים רבים זה מידע שקשה להשיג. </a:t>
            </a:r>
            <a:r>
              <a:rPr lang="en-US" baseline="0" dirty="0" smtClean="0"/>
              <a:t>Semi-supervised learning</a:t>
            </a:r>
            <a:r>
              <a:rPr lang="he-IL" baseline="0" dirty="0" smtClean="0"/>
              <a:t> – זו שיטה להקטין באופן משמעותי את כמות הלייבלים – דבר שבדרך כלל קל יותר להשיג. אנחנו נבין יותר לעומק בהמשך כיצד זה עובד</a:t>
            </a:r>
          </a:p>
          <a:p>
            <a:pPr marL="228600" indent="-228600" algn="r" rtl="1">
              <a:buAutoNum type="arabicPeriod"/>
            </a:pPr>
            <a:endParaRPr lang="he-IL" baseline="0" dirty="0" smtClean="0"/>
          </a:p>
          <a:p>
            <a:pPr marL="228600" indent="-228600" algn="r" rtl="1">
              <a:buAutoNum type="arabicPeriod"/>
            </a:pPr>
            <a:endParaRPr lang="he-IL" baseline="0" dirty="0" smtClean="0"/>
          </a:p>
        </p:txBody>
      </p:sp>
      <p:sp>
        <p:nvSpPr>
          <p:cNvPr id="4" name="מציין מיקום של מספר שקופית 3"/>
          <p:cNvSpPr>
            <a:spLocks noGrp="1"/>
          </p:cNvSpPr>
          <p:nvPr>
            <p:ph type="sldNum" sz="quarter" idx="10"/>
          </p:nvPr>
        </p:nvSpPr>
        <p:spPr/>
        <p:txBody>
          <a:bodyPr/>
          <a:lstStyle/>
          <a:p>
            <a:fld id="{F93199CD-3E1B-4AE6-990F-76F925F5EA9F}" type="slidenum">
              <a:rPr lang="en-US" smtClean="0"/>
              <a:t>7</a:t>
            </a:fld>
            <a:endParaRPr lang="en-US"/>
          </a:p>
        </p:txBody>
      </p:sp>
    </p:spTree>
    <p:extLst>
      <p:ext uri="{BB962C8B-B14F-4D97-AF65-F5344CB8AC3E}">
        <p14:creationId xmlns:p14="http://schemas.microsoft.com/office/powerpoint/2010/main" val="45966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r" rtl="1">
              <a:buFont typeface="+mj-lt"/>
              <a:buNone/>
            </a:pPr>
            <a:r>
              <a:rPr lang="he-IL" baseline="0" dirty="0" smtClean="0"/>
              <a:t>ישנן משימות רבות שעבורן ישנן כמה תוצאות אפשריות וכולן סבירות ומתקבלות על הדעת. במערכות מסורתיות יותר משתמשים ב- </a:t>
            </a:r>
            <a:r>
              <a:rPr lang="en-US" baseline="0" dirty="0" smtClean="0"/>
              <a:t>Mean Square Error (MSE)</a:t>
            </a:r>
            <a:r>
              <a:rPr lang="he-IL" baseline="0" dirty="0" smtClean="0"/>
              <a:t> (מזעור הטעות בין התוצאה המתקבל לתוצאה הרצויה) היות והן אינן מסוגלות ללמוד ממודלים שעבורן יש יותר מתשובה אחת נכונה. לדוגמא מודל שאמור לחזות את הפריים הבא בסרט ווידאו.</a:t>
            </a:r>
          </a:p>
          <a:p>
            <a:pPr marL="0" indent="0" algn="r" rtl="1">
              <a:buFont typeface="+mj-lt"/>
              <a:buNone/>
            </a:pPr>
            <a:endParaRPr lang="he-IL" baseline="0" dirty="0" smtClean="0"/>
          </a:p>
          <a:p>
            <a:pPr marL="0" indent="0" algn="r" rtl="1">
              <a:buFont typeface="+mj-lt"/>
              <a:buNone/>
            </a:pPr>
            <a:r>
              <a:rPr lang="he-IL" baseline="0" dirty="0" smtClean="0"/>
              <a:t>בדוגמא זו, אנחנו מנסים לחזות את הפריים הבא בסרט ווידאו של מודל תלת-</a:t>
            </a:r>
            <a:r>
              <a:rPr lang="he-IL" baseline="0" dirty="0" err="1" smtClean="0"/>
              <a:t>מימד</a:t>
            </a:r>
            <a:r>
              <a:rPr lang="he-IL" baseline="0" dirty="0" smtClean="0"/>
              <a:t> של ראש מסתובב. </a:t>
            </a:r>
          </a:p>
          <a:p>
            <a:pPr marL="171450" indent="-171450" algn="r" rtl="1">
              <a:buFontTx/>
              <a:buChar char="-"/>
            </a:pPr>
            <a:r>
              <a:rPr lang="he-IL" baseline="0" dirty="0" smtClean="0"/>
              <a:t>התמונה השמאלית מראה "את התשובה הנכונה" או אחת מהתשובות הנכונות ואנו משתמשים בה לצורך "ייחוס" </a:t>
            </a:r>
            <a:r>
              <a:rPr lang="en-US" baseline="0" dirty="0" smtClean="0"/>
              <a:t>(reference)</a:t>
            </a:r>
            <a:r>
              <a:rPr lang="he-IL" baseline="0" dirty="0" smtClean="0"/>
              <a:t>.</a:t>
            </a:r>
          </a:p>
          <a:p>
            <a:pPr marL="171450" indent="-171450" algn="r" rtl="1">
              <a:buFontTx/>
              <a:buChar char="-"/>
            </a:pPr>
            <a:r>
              <a:rPr lang="he-IL" baseline="0" dirty="0" smtClean="0"/>
              <a:t>התמונה האמצעית מדגימה את התמונה המתקבל מ- </a:t>
            </a:r>
            <a:r>
              <a:rPr lang="en-US" baseline="0" dirty="0" smtClean="0"/>
              <a:t>MSE</a:t>
            </a:r>
            <a:r>
              <a:rPr lang="he-IL" baseline="0" dirty="0" smtClean="0"/>
              <a:t>, שלמעשה עושה ממוצע של כל התוצאות האפשריות. בגלל שבכל אחת מהתוצאות האפשריות, העין והאוזן נמצאות במקום טיפה שונה, הממוצע למעשה "מוחק" את האוזן ומטשטש נורא את העין</a:t>
            </a:r>
          </a:p>
          <a:p>
            <a:pPr marL="171450" indent="-171450" algn="r" rtl="1">
              <a:buFontTx/>
              <a:buChar char="-"/>
            </a:pPr>
            <a:r>
              <a:rPr lang="he-IL" baseline="0" dirty="0" smtClean="0"/>
              <a:t>בתמונה הימנית – ניתן לראות תוצאה של רשת </a:t>
            </a:r>
            <a:r>
              <a:rPr lang="en-US" baseline="0" dirty="0" smtClean="0"/>
              <a:t>GAN</a:t>
            </a:r>
            <a:endParaRPr lang="he-IL" baseline="0" dirty="0" smtClean="0"/>
          </a:p>
          <a:p>
            <a:pPr marL="228600" indent="-228600" algn="r" rtl="1">
              <a:buFont typeface="+mj-lt"/>
              <a:buAutoNum type="arabicPeriod"/>
            </a:pPr>
            <a:endParaRPr lang="he-IL" baseline="0" dirty="0" smtClean="0"/>
          </a:p>
          <a:p>
            <a:pPr marL="228600" indent="-228600" algn="r" rtl="1">
              <a:buAutoNum type="arabicPeriod"/>
            </a:pPr>
            <a:endParaRPr lang="he-IL" baseline="0" dirty="0" smtClean="0"/>
          </a:p>
        </p:txBody>
      </p:sp>
      <p:sp>
        <p:nvSpPr>
          <p:cNvPr id="4" name="מציין מיקום של מספר שקופית 3"/>
          <p:cNvSpPr>
            <a:spLocks noGrp="1"/>
          </p:cNvSpPr>
          <p:nvPr>
            <p:ph type="sldNum" sz="quarter" idx="10"/>
          </p:nvPr>
        </p:nvSpPr>
        <p:spPr/>
        <p:txBody>
          <a:bodyPr/>
          <a:lstStyle/>
          <a:p>
            <a:fld id="{F93199CD-3E1B-4AE6-990F-76F925F5EA9F}" type="slidenum">
              <a:rPr lang="en-US" smtClean="0"/>
              <a:t>8</a:t>
            </a:fld>
            <a:endParaRPr lang="en-US"/>
          </a:p>
        </p:txBody>
      </p:sp>
    </p:spTree>
    <p:extLst>
      <p:ext uri="{BB962C8B-B14F-4D97-AF65-F5344CB8AC3E}">
        <p14:creationId xmlns:p14="http://schemas.microsoft.com/office/powerpoint/2010/main" val="3809406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r" rtl="1">
              <a:buNone/>
            </a:pPr>
            <a:r>
              <a:rPr lang="he-IL" baseline="0" dirty="0" smtClean="0"/>
              <a:t>לבסוף – ישנן הרבה משימות שבהן נדרש לייצר תמונות ראליסטיות מאותה התפלגות של תמונות הקלט. לדוגמא:</a:t>
            </a:r>
          </a:p>
          <a:p>
            <a:pPr marL="0" indent="0" algn="r" rtl="1">
              <a:buNone/>
            </a:pPr>
            <a:r>
              <a:rPr lang="en-US" baseline="0" dirty="0" smtClean="0"/>
              <a:t>Single image super-resolution</a:t>
            </a:r>
            <a:r>
              <a:rPr lang="he-IL" baseline="0" dirty="0" smtClean="0"/>
              <a:t> – במשימה הזאת, אנו מקבלים תמונה ברזולוציה נמוכה, ואנו נדרשים ליצור תמונה מקבילה ברזולוציה גבוהה יותר (למעשה יש צורך להוסיף מידע שלא קיים במקור)</a:t>
            </a:r>
          </a:p>
          <a:p>
            <a:pPr marL="171450" indent="-171450" algn="r" rtl="1">
              <a:buFontTx/>
              <a:buChar char="-"/>
            </a:pPr>
            <a:r>
              <a:rPr lang="he-IL" baseline="0" dirty="0" smtClean="0"/>
              <a:t>בתמונה השמאלית רואים את התמונה המקורית ברזולוציה גבוהה, לתמונה זה עושים </a:t>
            </a:r>
            <a:r>
              <a:rPr lang="en-US" baseline="0" dirty="0" smtClean="0"/>
              <a:t>down-sample</a:t>
            </a:r>
            <a:r>
              <a:rPr lang="he-IL" baseline="0" dirty="0" smtClean="0"/>
              <a:t> על מנת להוריד לה את הרזולוציה. וכעת משתמשים בשיטות שונות על-מנת לשחזר את הרזולוציה המקורית</a:t>
            </a:r>
          </a:p>
          <a:p>
            <a:pPr marL="171450" indent="-171450" algn="r" rtl="1">
              <a:buFontTx/>
              <a:buChar char="-"/>
            </a:pPr>
            <a:r>
              <a:rPr lang="en-US" baseline="0" dirty="0" err="1" smtClean="0"/>
              <a:t>Bicubic</a:t>
            </a:r>
            <a:r>
              <a:rPr lang="he-IL" baseline="0" dirty="0" smtClean="0"/>
              <a:t> – זאת תמונה שבה פשוט השתמשו ב </a:t>
            </a:r>
            <a:r>
              <a:rPr lang="en-US" baseline="0" dirty="0" smtClean="0"/>
              <a:t>interpolation</a:t>
            </a:r>
            <a:r>
              <a:rPr lang="he-IL" baseline="0" dirty="0" smtClean="0"/>
              <a:t> על-מנת להגדיל את התמונה. לא השתמשו בשום שיטת סטטיסטית מתוחכמת.</a:t>
            </a:r>
          </a:p>
          <a:p>
            <a:pPr marL="171450" indent="-171450" algn="r" rtl="1">
              <a:buFontTx/>
              <a:buChar char="-"/>
            </a:pPr>
            <a:r>
              <a:rPr lang="en-US" baseline="0" dirty="0" err="1" smtClean="0"/>
              <a:t>SRResNet</a:t>
            </a:r>
            <a:r>
              <a:rPr lang="he-IL" baseline="0" dirty="0" smtClean="0"/>
              <a:t> – זאת רשת </a:t>
            </a:r>
            <a:r>
              <a:rPr lang="he-IL" baseline="0" dirty="0" err="1" smtClean="0"/>
              <a:t>ניורונים</a:t>
            </a:r>
            <a:r>
              <a:rPr lang="he-IL" baseline="0" dirty="0" smtClean="0"/>
              <a:t> עמוקה שבה השתמשו ב- </a:t>
            </a:r>
            <a:r>
              <a:rPr lang="en-US" baseline="0" dirty="0" smtClean="0"/>
              <a:t>MSE</a:t>
            </a:r>
            <a:endParaRPr lang="he-IL" baseline="0" dirty="0" smtClean="0"/>
          </a:p>
          <a:p>
            <a:pPr marL="171450" indent="-171450" algn="r" rtl="1">
              <a:buFontTx/>
              <a:buChar char="-"/>
            </a:pPr>
            <a:r>
              <a:rPr lang="en-US" baseline="0" dirty="0" smtClean="0"/>
              <a:t>SRGAN</a:t>
            </a:r>
            <a:r>
              <a:rPr lang="he-IL" baseline="0" dirty="0" smtClean="0"/>
              <a:t> – זאת רשת מבוססת </a:t>
            </a:r>
            <a:r>
              <a:rPr lang="en-US" baseline="0" dirty="0" smtClean="0"/>
              <a:t>GAN</a:t>
            </a:r>
            <a:r>
              <a:rPr lang="he-IL" baseline="0" dirty="0" smtClean="0"/>
              <a:t>, המסוגלת להבין שיש לבעיה הזאת יותר מפתרון אחד נכון. לפתור את הבעיה על-ידי </a:t>
            </a:r>
            <a:r>
              <a:rPr lang="en-US" baseline="0" dirty="0" smtClean="0"/>
              <a:t>MSE</a:t>
            </a:r>
            <a:r>
              <a:rPr lang="he-IL" baseline="0" dirty="0" smtClean="0"/>
              <a:t> יוצר תמונה יותר מידי מטושטשת, </a:t>
            </a:r>
            <a:r>
              <a:rPr lang="en-US" baseline="0" dirty="0" smtClean="0"/>
              <a:t>GAN</a:t>
            </a:r>
            <a:r>
              <a:rPr lang="he-IL" baseline="0" dirty="0" smtClean="0"/>
              <a:t> משתמש בהתפלגות הפיקסלים של התמונה בעלת הרזולוציה הנמוכה על מנת לייצר את התמונה הטובה ביותר.</a:t>
            </a:r>
          </a:p>
          <a:p>
            <a:pPr marL="171450" indent="-171450" algn="r" rtl="1">
              <a:buFontTx/>
              <a:buChar char="-"/>
            </a:pPr>
            <a:endParaRPr lang="he-IL" baseline="0" dirty="0" smtClean="0"/>
          </a:p>
          <a:p>
            <a:pPr marL="171450" indent="-171450" algn="r" rtl="1">
              <a:buFontTx/>
              <a:buChar char="-"/>
            </a:pPr>
            <a:endParaRPr lang="he-IL" baseline="0" dirty="0" smtClean="0"/>
          </a:p>
          <a:p>
            <a:pPr marL="171450" indent="-171450" algn="r" rtl="1">
              <a:buFontTx/>
              <a:buChar char="-"/>
            </a:pPr>
            <a:endParaRPr lang="he-IL" baseline="0" dirty="0" smtClean="0"/>
          </a:p>
          <a:p>
            <a:pPr marL="171450" indent="-171450" algn="r" rtl="1">
              <a:buFontTx/>
              <a:buChar char="-"/>
            </a:pPr>
            <a:endParaRPr lang="he-IL" baseline="0" dirty="0" smtClean="0"/>
          </a:p>
        </p:txBody>
      </p:sp>
      <p:sp>
        <p:nvSpPr>
          <p:cNvPr id="4" name="מציין מיקום של מספר שקופית 3"/>
          <p:cNvSpPr>
            <a:spLocks noGrp="1"/>
          </p:cNvSpPr>
          <p:nvPr>
            <p:ph type="sldNum" sz="quarter" idx="10"/>
          </p:nvPr>
        </p:nvSpPr>
        <p:spPr/>
        <p:txBody>
          <a:bodyPr/>
          <a:lstStyle/>
          <a:p>
            <a:fld id="{F93199CD-3E1B-4AE6-990F-76F925F5EA9F}" type="slidenum">
              <a:rPr lang="en-US" smtClean="0"/>
              <a:t>9</a:t>
            </a:fld>
            <a:endParaRPr lang="en-US"/>
          </a:p>
        </p:txBody>
      </p:sp>
    </p:spTree>
    <p:extLst>
      <p:ext uri="{BB962C8B-B14F-4D97-AF65-F5344CB8AC3E}">
        <p14:creationId xmlns:p14="http://schemas.microsoft.com/office/powerpoint/2010/main" val="3312580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r" rtl="1">
              <a:buFontTx/>
              <a:buNone/>
            </a:pPr>
            <a:r>
              <a:rPr lang="he-IL" baseline="0" dirty="0" smtClean="0"/>
              <a:t>משימות שבהן המחשב עוזר למשתמש לייצר תמונות שיש לו בראש</a:t>
            </a:r>
          </a:p>
        </p:txBody>
      </p:sp>
      <p:sp>
        <p:nvSpPr>
          <p:cNvPr id="4" name="מציין מיקום של מספר שקופית 3"/>
          <p:cNvSpPr>
            <a:spLocks noGrp="1"/>
          </p:cNvSpPr>
          <p:nvPr>
            <p:ph type="sldNum" sz="quarter" idx="10"/>
          </p:nvPr>
        </p:nvSpPr>
        <p:spPr/>
        <p:txBody>
          <a:bodyPr/>
          <a:lstStyle/>
          <a:p>
            <a:fld id="{F93199CD-3E1B-4AE6-990F-76F925F5EA9F}" type="slidenum">
              <a:rPr lang="en-US" smtClean="0"/>
              <a:t>10</a:t>
            </a:fld>
            <a:endParaRPr lang="en-US"/>
          </a:p>
        </p:txBody>
      </p:sp>
    </p:spTree>
    <p:extLst>
      <p:ext uri="{BB962C8B-B14F-4D97-AF65-F5344CB8AC3E}">
        <p14:creationId xmlns:p14="http://schemas.microsoft.com/office/powerpoint/2010/main" val="7612991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smtClean="0"/>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50DA881F-9098-4BEC-93A7-40BB03DC1D27}" type="datetime1">
              <a:rPr lang="en-US" smtClean="0"/>
              <a:t>6/4/2018</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0C1E3E4-A1F3-4E2F-9BB2-BCA766EED07D}" type="datetime1">
              <a:rPr lang="en-US" smtClean="0"/>
              <a:t>6/4/2018</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DBB38AAE-BD11-4C1B-9027-864004DFAE57}" type="datetime1">
              <a:rPr lang="en-US" smtClean="0"/>
              <a:t>6/4/2018</a:t>
            </a:fld>
            <a:endParaRPr/>
          </a:p>
        </p:txBody>
      </p:sp>
      <p:sp>
        <p:nvSpPr>
          <p:cNvPr id="6" name="Slide Number Placeholder 5"/>
          <p:cNvSpPr>
            <a:spLocks noGrp="1"/>
          </p:cNvSpPr>
          <p:nvPr>
            <p:ph type="sldNum" sz="quarter" idx="12"/>
          </p:nvPr>
        </p:nvSpPr>
        <p:spPr/>
        <p:txBody>
          <a:bodyPr/>
          <a:lstStyle/>
          <a:p>
            <a:fld id="{2A013F82-EE5E-44EE-A61D-E31C6657F26F}" type="slidenum">
              <a:rPr lang="en-US" smtClean="0"/>
              <a:pPr/>
              <a:t>‹#›</a:t>
            </a:fld>
            <a:endParaRPr lang="en-US" dirty="0"/>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EAB74F34-E746-42DF-8280-461EF408C180}" type="datetime1">
              <a:rPr lang="en-US" smtClean="0"/>
              <a:t>6/4/2018</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49F882B8-9BCC-4B08-A5DD-60263759B5AC}" type="datetime1">
              <a:rPr lang="en-US" smtClean="0"/>
              <a:t>6/4/2018</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7344C236-2F73-4773-997E-350A2A51C568}" type="datetime1">
              <a:rPr lang="en-US" smtClean="0"/>
              <a:t>6/4/2018</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F45CFA92-D4A3-47BD-901C-10B2EEC99E6E}" type="datetime1">
              <a:rPr lang="en-US" smtClean="0"/>
              <a:t>6/4/2018</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EA4CA370-8F1E-4097-9399-0A61BB0B4FCA}" type="datetime1">
              <a:rPr lang="en-US" smtClean="0"/>
              <a:t>6/4/2018</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D58A9568-A31B-4BA9-AE7D-40D58C10199B}" type="datetime1">
              <a:rPr lang="en-US" smtClean="0"/>
              <a:t>6/4/2018</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9BA4AB0B-FDBB-4519-920E-AEE70D6E0079}" type="datetime1">
              <a:rPr lang="en-US" smtClean="0"/>
              <a:t>6/4/2018</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FBFCDD05-98A4-4BB7-9680-C65657A6AE36}" type="datetime1">
              <a:rPr lang="en-US" smtClean="0"/>
              <a:t>6/4/2018</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ideo" Target="https://www.youtube.com/embed/9c4z6YsBGQ0?rel=0&amp;start=165" TargetMode="External"/><Relationship Id="rId5" Type="http://schemas.openxmlformats.org/officeDocument/2006/relationships/image" Target="../media/image12.png"/><Relationship Id="rId4" Type="http://schemas.openxmlformats.org/officeDocument/2006/relationships/hyperlink" Target="https://www.youtube.com/watch?v=9c4z6YsBGQ0&amp;t=2m45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120.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video" Target="https://www.youtube.com/embed/zg3Ouup_09o?rel=0&amp;start=112" TargetMode="External"/><Relationship Id="rId6" Type="http://schemas.openxmlformats.org/officeDocument/2006/relationships/image" Target="../media/image12.png"/><Relationship Id="rId5" Type="http://schemas.openxmlformats.org/officeDocument/2006/relationships/image" Target="../media/image24.png"/><Relationship Id="rId4" Type="http://schemas.openxmlformats.org/officeDocument/2006/relationships/hyperlink" Target="https://www.youtube.com/watch?v=zg3Ouup_09o&amp;t=111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ideo" Target="https://www.youtube.com/embed/fN3egtFdA7s?rel=0" TargetMode="External"/><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80.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6.jpeg"/></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Generative Adversarial Networks</a:t>
            </a:r>
          </a:p>
        </p:txBody>
      </p:sp>
      <p:sp>
        <p:nvSpPr>
          <p:cNvPr id="4" name="Subtitle 3"/>
          <p:cNvSpPr>
            <a:spLocks noGrp="1"/>
          </p:cNvSpPr>
          <p:nvPr>
            <p:ph type="subTitle" idx="1"/>
          </p:nvPr>
        </p:nvSpPr>
        <p:spPr/>
        <p:txBody>
          <a:bodyPr/>
          <a:lstStyle/>
          <a:p>
            <a:r>
              <a:rPr lang="it-IT" dirty="0" smtClean="0"/>
              <a:t>By: Dr. Ian goodfellow</a:t>
            </a:r>
          </a:p>
          <a:p>
            <a:endParaRPr lang="it-IT" dirty="0"/>
          </a:p>
          <a:p>
            <a:endParaRPr lang="it-IT" dirty="0" smtClean="0"/>
          </a:p>
          <a:p>
            <a:r>
              <a:rPr lang="it-IT" dirty="0" smtClean="0"/>
              <a:t>Presented by: Guy hudara</a:t>
            </a:r>
            <a:endParaRPr lang="it-IT" dirty="0"/>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dirty="0"/>
              <a:t>Generative Models – Why?</a:t>
            </a:r>
          </a:p>
        </p:txBody>
      </p:sp>
      <p:sp>
        <p:nvSpPr>
          <p:cNvPr id="3" name="מציין מיקום תוכן 2"/>
          <p:cNvSpPr>
            <a:spLocks noGrp="1"/>
          </p:cNvSpPr>
          <p:nvPr>
            <p:ph idx="1"/>
          </p:nvPr>
        </p:nvSpPr>
        <p:spPr/>
        <p:txBody>
          <a:bodyPr/>
          <a:lstStyle/>
          <a:p>
            <a:r>
              <a:rPr lang="en-US" dirty="0" smtClean="0">
                <a:hlinkClick r:id="rId4"/>
              </a:rPr>
              <a:t>Realistic generation tasks</a:t>
            </a:r>
            <a:endParaRPr lang="en-US" dirty="0" smtClean="0"/>
          </a:p>
          <a:p>
            <a:pPr lvl="1"/>
            <a:r>
              <a:rPr lang="en-US" dirty="0" smtClean="0"/>
              <a:t>Tasks where the goal is to create art</a:t>
            </a:r>
          </a:p>
          <a:p>
            <a:endParaRPr lang="en-US" dirty="0" smtClean="0"/>
          </a:p>
        </p:txBody>
      </p:sp>
      <p:pic>
        <p:nvPicPr>
          <p:cNvPr id="6" name="9c4z6YsBGQ0"/>
          <p:cNvPicPr>
            <a:picLocks noRot="1" noChangeAspect="1"/>
          </p:cNvPicPr>
          <p:nvPr>
            <a:videoFile r:link="rId1"/>
          </p:nvPr>
        </p:nvPicPr>
        <p:blipFill>
          <a:blip r:embed="rId5"/>
          <a:stretch>
            <a:fillRect/>
          </a:stretch>
        </p:blipFill>
        <p:spPr>
          <a:xfrm>
            <a:off x="2140991" y="2852936"/>
            <a:ext cx="6401693" cy="3600953"/>
          </a:xfrm>
          <a:prstGeom prst="rect">
            <a:avLst/>
          </a:prstGeom>
        </p:spPr>
      </p:pic>
      <p:sp>
        <p:nvSpPr>
          <p:cNvPr id="4" name="Slide Number Placeholder 3"/>
          <p:cNvSpPr>
            <a:spLocks noGrp="1"/>
          </p:cNvSpPr>
          <p:nvPr>
            <p:ph type="sldNum" sz="quarter" idx="12"/>
          </p:nvPr>
        </p:nvSpPr>
        <p:spPr/>
        <p:txBody>
          <a:bodyPr/>
          <a:lstStyle/>
          <a:p>
            <a:fld id="{2A013F82-EE5E-44EE-A61D-E31C6657F26F}" type="slidenum">
              <a:rPr lang="en-US" smtClean="0"/>
              <a:t>10</a:t>
            </a:fld>
            <a:endParaRPr lang="en-US"/>
          </a:p>
        </p:txBody>
      </p:sp>
    </p:spTree>
    <p:extLst>
      <p:ext uri="{BB962C8B-B14F-4D97-AF65-F5344CB8AC3E}">
        <p14:creationId xmlns:p14="http://schemas.microsoft.com/office/powerpoint/2010/main" val="2820236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dirty="0"/>
              <a:t>Generative Models – Why?</a:t>
            </a:r>
          </a:p>
        </p:txBody>
      </p:sp>
      <p:sp>
        <p:nvSpPr>
          <p:cNvPr id="3" name="מציין מיקום תוכן 2"/>
          <p:cNvSpPr>
            <a:spLocks noGrp="1"/>
          </p:cNvSpPr>
          <p:nvPr>
            <p:ph idx="1"/>
          </p:nvPr>
        </p:nvSpPr>
        <p:spPr/>
        <p:txBody>
          <a:bodyPr/>
          <a:lstStyle/>
          <a:p>
            <a:r>
              <a:rPr lang="en-US" dirty="0" smtClean="0"/>
              <a:t>Text to image translation</a:t>
            </a:r>
          </a:p>
        </p:txBody>
      </p:sp>
      <p:sp>
        <p:nvSpPr>
          <p:cNvPr id="5" name="Slide Number Placeholder 4"/>
          <p:cNvSpPr>
            <a:spLocks noGrp="1"/>
          </p:cNvSpPr>
          <p:nvPr>
            <p:ph type="sldNum" sz="quarter" idx="12"/>
          </p:nvPr>
        </p:nvSpPr>
        <p:spPr/>
        <p:txBody>
          <a:bodyPr/>
          <a:lstStyle/>
          <a:p>
            <a:fld id="{2A013F82-EE5E-44EE-A61D-E31C6657F26F}" type="slidenum">
              <a:rPr lang="en-US" smtClean="0"/>
              <a:t>11</a:t>
            </a:fld>
            <a:endParaRPr lang="en-US"/>
          </a:p>
        </p:txBody>
      </p:sp>
      <p:pic>
        <p:nvPicPr>
          <p:cNvPr id="6" name="Picture 5"/>
          <p:cNvPicPr>
            <a:picLocks noChangeAspect="1"/>
          </p:cNvPicPr>
          <p:nvPr/>
        </p:nvPicPr>
        <p:blipFill>
          <a:blip r:embed="rId3"/>
          <a:stretch>
            <a:fillRect/>
          </a:stretch>
        </p:blipFill>
        <p:spPr>
          <a:xfrm>
            <a:off x="1845940" y="2420888"/>
            <a:ext cx="9649072" cy="2810267"/>
          </a:xfrm>
          <a:prstGeom prst="rect">
            <a:avLst/>
          </a:prstGeom>
        </p:spPr>
      </p:pic>
    </p:spTree>
    <p:extLst>
      <p:ext uri="{BB962C8B-B14F-4D97-AF65-F5344CB8AC3E}">
        <p14:creationId xmlns:p14="http://schemas.microsoft.com/office/powerpoint/2010/main" val="17156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dirty="0"/>
              <a:t>Generative Models – Why?</a:t>
            </a:r>
          </a:p>
        </p:txBody>
      </p:sp>
      <p:sp>
        <p:nvSpPr>
          <p:cNvPr id="3" name="מציין מיקום תוכן 2"/>
          <p:cNvSpPr>
            <a:spLocks noGrp="1"/>
          </p:cNvSpPr>
          <p:nvPr>
            <p:ph idx="1"/>
          </p:nvPr>
        </p:nvSpPr>
        <p:spPr/>
        <p:txBody>
          <a:bodyPr/>
          <a:lstStyle/>
          <a:p>
            <a:r>
              <a:rPr lang="en-US" dirty="0" smtClean="0"/>
              <a:t>Image to image translation</a:t>
            </a:r>
          </a:p>
        </p:txBody>
      </p:sp>
      <p:pic>
        <p:nvPicPr>
          <p:cNvPr id="4" name="תמונה 3"/>
          <p:cNvPicPr>
            <a:picLocks noChangeAspect="1"/>
          </p:cNvPicPr>
          <p:nvPr/>
        </p:nvPicPr>
        <p:blipFill>
          <a:blip r:embed="rId3"/>
          <a:stretch>
            <a:fillRect/>
          </a:stretch>
        </p:blipFill>
        <p:spPr>
          <a:xfrm>
            <a:off x="1873726" y="2420888"/>
            <a:ext cx="8483220" cy="4104456"/>
          </a:xfrm>
          <a:prstGeom prst="rect">
            <a:avLst/>
          </a:prstGeom>
        </p:spPr>
      </p:pic>
      <p:sp>
        <p:nvSpPr>
          <p:cNvPr id="5" name="Slide Number Placeholder 4"/>
          <p:cNvSpPr>
            <a:spLocks noGrp="1"/>
          </p:cNvSpPr>
          <p:nvPr>
            <p:ph type="sldNum" sz="quarter" idx="12"/>
          </p:nvPr>
        </p:nvSpPr>
        <p:spPr/>
        <p:txBody>
          <a:bodyPr/>
          <a:lstStyle/>
          <a:p>
            <a:fld id="{2A013F82-EE5E-44EE-A61D-E31C6657F26F}" type="slidenum">
              <a:rPr lang="en-US" smtClean="0"/>
              <a:t>12</a:t>
            </a:fld>
            <a:endParaRPr lang="en-US"/>
          </a:p>
        </p:txBody>
      </p:sp>
    </p:spTree>
    <p:extLst>
      <p:ext uri="{BB962C8B-B14F-4D97-AF65-F5344CB8AC3E}">
        <p14:creationId xmlns:p14="http://schemas.microsoft.com/office/powerpoint/2010/main" val="415675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Roadmap</a:t>
            </a:r>
            <a:endParaRPr lang="en-US" dirty="0"/>
          </a:p>
        </p:txBody>
      </p:sp>
      <p:sp>
        <p:nvSpPr>
          <p:cNvPr id="14" name="Content Placeholder 13"/>
          <p:cNvSpPr>
            <a:spLocks noGrp="1"/>
          </p:cNvSpPr>
          <p:nvPr>
            <p:ph idx="1"/>
          </p:nvPr>
        </p:nvSpPr>
        <p:spPr/>
        <p:txBody>
          <a:bodyPr>
            <a:normAutofit/>
          </a:bodyPr>
          <a:lstStyle/>
          <a:p>
            <a:r>
              <a:rPr lang="en-US" dirty="0" smtClean="0"/>
              <a:t>Generative Models</a:t>
            </a:r>
          </a:p>
          <a:p>
            <a:r>
              <a:rPr lang="en-US" dirty="0" smtClean="0">
                <a:solidFill>
                  <a:srgbClr val="FFFF00"/>
                </a:solidFill>
              </a:rPr>
              <a:t>How do generative model works?</a:t>
            </a:r>
          </a:p>
          <a:p>
            <a:r>
              <a:rPr lang="en-US" dirty="0" smtClean="0"/>
              <a:t>How do GAN work?</a:t>
            </a:r>
          </a:p>
          <a:p>
            <a:r>
              <a:rPr lang="en-US" dirty="0" smtClean="0"/>
              <a:t>Research </a:t>
            </a:r>
            <a:r>
              <a:rPr lang="en-US" dirty="0"/>
              <a:t>Frontiers</a:t>
            </a:r>
            <a:endParaRPr lang="en-US" dirty="0" smtClean="0"/>
          </a:p>
          <a:p>
            <a:endParaRPr lang="en-US" dirty="0"/>
          </a:p>
        </p:txBody>
      </p:sp>
      <p:sp>
        <p:nvSpPr>
          <p:cNvPr id="2" name="Slide Number Placeholder 1"/>
          <p:cNvSpPr>
            <a:spLocks noGrp="1"/>
          </p:cNvSpPr>
          <p:nvPr>
            <p:ph type="sldNum" sz="quarter" idx="12"/>
          </p:nvPr>
        </p:nvSpPr>
        <p:spPr/>
        <p:txBody>
          <a:bodyPr/>
          <a:lstStyle/>
          <a:p>
            <a:fld id="{2A013F82-EE5E-44EE-A61D-E31C6657F26F}" type="slidenum">
              <a:rPr lang="en-US" smtClean="0"/>
              <a:t>13</a:t>
            </a:fld>
            <a:endParaRPr lang="en-US"/>
          </a:p>
        </p:txBody>
      </p:sp>
    </p:spTree>
    <p:extLst>
      <p:ext uri="{BB962C8B-B14F-4D97-AF65-F5344CB8AC3E}">
        <p14:creationId xmlns:p14="http://schemas.microsoft.com/office/powerpoint/2010/main" val="3180037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How do generative models work?</a:t>
            </a:r>
          </a:p>
        </p:txBody>
      </p:sp>
      <p:sp>
        <p:nvSpPr>
          <p:cNvPr id="3" name="Subtitle 2"/>
          <p:cNvSpPr>
            <a:spLocks noGrp="1"/>
          </p:cNvSpPr>
          <p:nvPr>
            <p:ph type="subTitle" idx="1"/>
          </p:nvPr>
        </p:nvSpPr>
        <p:spPr/>
        <p:txBody>
          <a:bodyPr/>
          <a:lstStyle/>
          <a:p>
            <a:r>
              <a:rPr lang="en-US" dirty="0"/>
              <a:t>How do GANS compare to others?</a:t>
            </a:r>
          </a:p>
          <a:p>
            <a:endParaRPr lang="en-US" dirty="0"/>
          </a:p>
        </p:txBody>
      </p:sp>
    </p:spTree>
    <p:extLst>
      <p:ext uri="{BB962C8B-B14F-4D97-AF65-F5344CB8AC3E}">
        <p14:creationId xmlns:p14="http://schemas.microsoft.com/office/powerpoint/2010/main" val="3538781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Models</a:t>
            </a:r>
          </a:p>
        </p:txBody>
      </p:sp>
      <p:sp>
        <p:nvSpPr>
          <p:cNvPr id="3" name="Content Placeholder 2"/>
          <p:cNvSpPr>
            <a:spLocks noGrp="1"/>
          </p:cNvSpPr>
          <p:nvPr>
            <p:ph idx="1"/>
          </p:nvPr>
        </p:nvSpPr>
        <p:spPr/>
        <p:txBody>
          <a:bodyPr/>
          <a:lstStyle/>
          <a:p>
            <a:endParaRPr lang="en-US" dirty="0" smtClean="0"/>
          </a:p>
          <a:p>
            <a:r>
              <a:rPr lang="en-US" dirty="0" smtClean="0"/>
              <a:t>A type of Unsupervised Learning</a:t>
            </a:r>
          </a:p>
          <a:p>
            <a:endParaRPr lang="en-US" dirty="0" smtClean="0"/>
          </a:p>
          <a:p>
            <a:r>
              <a:rPr lang="en-US" dirty="0" smtClean="0"/>
              <a:t>Can be viewed as a counter-example of classification</a:t>
            </a:r>
          </a:p>
          <a:p>
            <a:pPr marL="0" indent="0">
              <a:buNone/>
            </a:pPr>
            <a:endParaRPr lang="en-US" dirty="0" smtClean="0"/>
          </a:p>
          <a:p>
            <a:pPr lvl="1"/>
            <a:r>
              <a:rPr lang="en-US" dirty="0" smtClean="0"/>
              <a:t>For example: Instead of classifying an email as “spam” or “not-spam”, we can ask “how a spam email should look like?” and “Can we create an algorithm which creates spam emails?”</a:t>
            </a:r>
            <a:endParaRPr lang="en-US" dirty="0"/>
          </a:p>
        </p:txBody>
      </p:sp>
      <p:sp>
        <p:nvSpPr>
          <p:cNvPr id="4" name="Slide Number Placeholder 3"/>
          <p:cNvSpPr>
            <a:spLocks noGrp="1"/>
          </p:cNvSpPr>
          <p:nvPr>
            <p:ph type="sldNum" sz="quarter" idx="12"/>
          </p:nvPr>
        </p:nvSpPr>
        <p:spPr/>
        <p:txBody>
          <a:bodyPr/>
          <a:lstStyle/>
          <a:p>
            <a:fld id="{2A013F82-EE5E-44EE-A61D-E31C6657F26F}" type="slidenum">
              <a:rPr lang="en-US" smtClean="0"/>
              <a:t>15</a:t>
            </a:fld>
            <a:endParaRPr lang="en-US"/>
          </a:p>
        </p:txBody>
      </p:sp>
    </p:spTree>
    <p:extLst>
      <p:ext uri="{BB962C8B-B14F-4D97-AF65-F5344CB8AC3E}">
        <p14:creationId xmlns:p14="http://schemas.microsoft.com/office/powerpoint/2010/main" val="2219112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Models</a:t>
            </a:r>
          </a:p>
        </p:txBody>
      </p:sp>
      <p:pic>
        <p:nvPicPr>
          <p:cNvPr id="4" name="Content Placeholder 3"/>
          <p:cNvPicPr>
            <a:picLocks noGrp="1" noChangeAspect="1"/>
          </p:cNvPicPr>
          <p:nvPr>
            <p:ph idx="1"/>
          </p:nvPr>
        </p:nvPicPr>
        <p:blipFill>
          <a:blip r:embed="rId3"/>
          <a:stretch>
            <a:fillRect/>
          </a:stretch>
        </p:blipFill>
        <p:spPr>
          <a:xfrm>
            <a:off x="1701924" y="3212976"/>
            <a:ext cx="8161565" cy="3024336"/>
          </a:xfrm>
          <a:prstGeom prst="rect">
            <a:avLst/>
          </a:prstGeom>
        </p:spPr>
      </p:pic>
      <p:sp>
        <p:nvSpPr>
          <p:cNvPr id="5" name="TextBox 4"/>
          <p:cNvSpPr txBox="1"/>
          <p:nvPr/>
        </p:nvSpPr>
        <p:spPr>
          <a:xfrm flipH="1">
            <a:off x="1550500" y="6516052"/>
            <a:ext cx="9115914" cy="369332"/>
          </a:xfrm>
          <a:prstGeom prst="rect">
            <a:avLst/>
          </a:prstGeom>
          <a:noFill/>
        </p:spPr>
        <p:txBody>
          <a:bodyPr wrap="square" rtlCol="0">
            <a:spAutoFit/>
          </a:bodyPr>
          <a:lstStyle/>
          <a:p>
            <a:r>
              <a:rPr lang="en-US" dirty="0"/>
              <a:t>https://blog.openai.com/generative-models/</a:t>
            </a:r>
          </a:p>
        </p:txBody>
      </p:sp>
      <mc:AlternateContent xmlns:mc="http://schemas.openxmlformats.org/markup-compatibility/2006" xmlns:a14="http://schemas.microsoft.com/office/drawing/2010/main">
        <mc:Choice Requires="a14">
          <p:sp>
            <p:nvSpPr>
              <p:cNvPr id="3" name="TextBox 2"/>
              <p:cNvSpPr txBox="1"/>
              <p:nvPr/>
            </p:nvSpPr>
            <p:spPr>
              <a:xfrm>
                <a:off x="1629916" y="1916832"/>
                <a:ext cx="8352928" cy="923330"/>
              </a:xfrm>
              <a:prstGeom prst="rect">
                <a:avLst/>
              </a:prstGeom>
              <a:noFill/>
            </p:spPr>
            <p:txBody>
              <a:bodyPr wrap="square" rtlCol="0">
                <a:spAutoFit/>
              </a:bodyPr>
              <a:lstStyle/>
              <a:p>
                <a:r>
                  <a:rPr lang="en-US" dirty="0" smtClean="0"/>
                  <a:t>A model which takes a training set, consisting of samples drawn from a distribution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𝑑𝑎𝑡𝑎</m:t>
                        </m:r>
                      </m:sub>
                    </m:sSub>
                  </m:oMath>
                </a14:m>
                <a:r>
                  <a:rPr lang="en-US" dirty="0" smtClean="0"/>
                  <a:t>, and learns to represent an estimate of that distribution somehow. </a:t>
                </a:r>
              </a:p>
              <a:p>
                <a:r>
                  <a:rPr lang="en-US" dirty="0" smtClean="0"/>
                  <a:t>The result is a probability distribution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𝑚𝑜𝑑𝑒𝑙</m:t>
                        </m:r>
                      </m:sub>
                    </m:sSub>
                  </m:oMath>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1629916" y="1916832"/>
                <a:ext cx="8352928" cy="923330"/>
              </a:xfrm>
              <a:prstGeom prst="rect">
                <a:avLst/>
              </a:prstGeom>
              <a:blipFill rotWithShape="0">
                <a:blip r:embed="rId4"/>
                <a:stretch>
                  <a:fillRect l="-584" t="-3289" b="-9211"/>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2A013F82-EE5E-44EE-A61D-E31C6657F26F}" type="slidenum">
              <a:rPr lang="en-US" smtClean="0"/>
              <a:t>16</a:t>
            </a:fld>
            <a:endParaRPr lang="en-US"/>
          </a:p>
        </p:txBody>
      </p:sp>
    </p:spTree>
    <p:extLst>
      <p:ext uri="{BB962C8B-B14F-4D97-AF65-F5344CB8AC3E}">
        <p14:creationId xmlns:p14="http://schemas.microsoft.com/office/powerpoint/2010/main" val="179705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KL (</a:t>
            </a:r>
            <a:r>
              <a:rPr lang="en-US" dirty="0" err="1" smtClean="0"/>
              <a:t>Kullback</a:t>
            </a:r>
            <a:r>
              <a:rPr lang="en-US" dirty="0" smtClean="0"/>
              <a:t> - </a:t>
            </a:r>
            <a:r>
              <a:rPr lang="en-US" dirty="0" err="1" smtClean="0"/>
              <a:t>Leibler</a:t>
            </a:r>
            <a:r>
              <a:rPr lang="en-US" dirty="0" smtClean="0"/>
              <a:t>) Divergence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dirty="0" smtClean="0"/>
                  <a:t>Measures </a:t>
                </a:r>
                <a:r>
                  <a:rPr lang="en-US" dirty="0"/>
                  <a:t>how one probability distribution p diverges from a second </a:t>
                </a:r>
                <a:r>
                  <a:rPr lang="en-US" dirty="0" smtClean="0"/>
                  <a:t>probability </a:t>
                </a:r>
                <a:r>
                  <a:rPr lang="en-US" dirty="0"/>
                  <a:t>distribution </a:t>
                </a:r>
                <a:r>
                  <a:rPr lang="en-US" dirty="0" smtClean="0"/>
                  <a:t>q</a:t>
                </a:r>
              </a:p>
              <a:p>
                <a:pPr marL="0" indent="0">
                  <a:buNone/>
                </a:pPr>
                <a:endParaRPr lang="en-US" dirty="0" smtClean="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d>
                        <m:dPr>
                          <m:begChr m:val="|"/>
                          <m:ctrlPr>
                            <a:rPr lang="en-US" b="0" i="1" smtClean="0">
                              <a:latin typeface="Cambria Math" panose="02040503050406030204" pitchFamily="18" charset="0"/>
                            </a:rPr>
                          </m:ctrlPr>
                        </m:dPr>
                        <m:e>
                          <m:r>
                            <a:rPr lang="en-US" b="0" i="1" smtClean="0">
                              <a:latin typeface="Cambria Math" panose="02040503050406030204" pitchFamily="18" charset="0"/>
                            </a:rPr>
                            <m:t>𝑞</m:t>
                          </m:r>
                        </m:e>
                      </m:d>
                      <m:r>
                        <a:rPr lang="en-US" b="0" i="1" smtClean="0">
                          <a:latin typeface="Cambria Math" panose="02040503050406030204" pitchFamily="18" charset="0"/>
                        </a:rPr>
                        <m:t>= </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𝑥</m:t>
                          </m:r>
                        </m:sub>
                        <m:sup/>
                        <m:e>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𝑙𝑜𝑔</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num>
                            <m:den>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e>
                      </m:nary>
                    </m:oMath>
                  </m:oMathPara>
                </a14:m>
                <a:endParaRPr lang="en-US" dirty="0"/>
              </a:p>
              <a:p>
                <a:pPr marL="0" indent="0">
                  <a:buNone/>
                </a:pPr>
                <a:endParaRPr lang="en-US" i="1" dirty="0" smtClean="0">
                  <a:latin typeface="Cambria Math" panose="02040503050406030204" pitchFamily="18" charset="0"/>
                </a:endParaRP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r>
                      <a:rPr lang="en-US" b="0" i="1" smtClean="0">
                        <a:latin typeface="Cambria Math" panose="02040503050406030204" pitchFamily="18" charset="0"/>
                      </a:rPr>
                      <m:t>=</m:t>
                    </m:r>
                    <m:r>
                      <a:rPr lang="en-US" b="0" i="1" smtClean="0">
                        <a:latin typeface="Cambria Math" panose="02040503050406030204" pitchFamily="18" charset="0"/>
                      </a:rPr>
                      <m:t>0</m:t>
                    </m:r>
                    <m:r>
                      <a:rPr lang="en-US" b="0" i="0" smtClean="0">
                        <a:latin typeface="Cambria Math" panose="02040503050406030204" pitchFamily="18" charset="0"/>
                      </a:rPr>
                      <m:t> </m:t>
                    </m:r>
                    <m:r>
                      <m:rPr>
                        <m:sty m:val="p"/>
                      </m:rPr>
                      <a:rPr lang="en-US" b="0" i="0" smtClean="0">
                        <a:latin typeface="Cambria Math" panose="02040503050406030204" pitchFamily="18" charset="0"/>
                      </a:rPr>
                      <m:t>when</m:t>
                    </m:r>
                    <m:r>
                      <a:rPr lang="en-US" b="0" i="0" smtClean="0">
                        <a:latin typeface="Cambria Math" panose="02040503050406030204" pitchFamily="18" charset="0"/>
                      </a:rPr>
                      <m:t> </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𝑞</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r>
                      <a:rPr lang="en-US" b="0" i="1" smtClean="0">
                        <a:latin typeface="Cambria Math" panose="02040503050406030204" pitchFamily="18" charset="0"/>
                      </a:rPr>
                      <m:t>𝑒𝑣𝑒𝑟𝑦𝑤h𝑒𝑟𝑒</m:t>
                    </m:r>
                  </m:oMath>
                </a14:m>
                <a:endParaRPr lang="en-US" dirty="0" smtClean="0"/>
              </a:p>
              <a:p>
                <a:r>
                  <a:rPr lang="en-US" dirty="0" smtClean="0"/>
                  <a:t>Asymmetric: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d>
                      <m:dPr>
                        <m:begChr m:val="|"/>
                        <m:ctrlPr>
                          <a:rPr lang="en-US" b="0" i="1" smtClean="0">
                            <a:latin typeface="Cambria Math" panose="02040503050406030204" pitchFamily="18" charset="0"/>
                          </a:rPr>
                        </m:ctrlPr>
                      </m:dPr>
                      <m:e>
                        <m:r>
                          <a:rPr lang="en-US" b="0" i="1" smtClean="0">
                            <a:latin typeface="Cambria Math" panose="02040503050406030204" pitchFamily="18" charset="0"/>
                          </a:rPr>
                          <m:t>𝑞</m:t>
                        </m:r>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r>
                          <a:rPr lang="en-US" b="0" i="1" smtClean="0">
                            <a:latin typeface="Cambria Math" panose="02040503050406030204" pitchFamily="18" charset="0"/>
                            <a:ea typeface="Cambria Math" panose="02040503050406030204" pitchFamily="18" charset="0"/>
                          </a:rPr>
                          <m:t>𝐾𝐿</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oMath>
                </a14:m>
                <a:r>
                  <a:rPr lang="en-US" dirty="0" smtClean="0"/>
                  <a:t> </a:t>
                </a: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68" t="-1923"/>
                </a:stretch>
              </a:blipFill>
            </p:spPr>
            <p:txBody>
              <a:bodyPr/>
              <a:lstStyle/>
              <a:p>
                <a:r>
                  <a:rPr lang="en-US">
                    <a:noFill/>
                  </a:rPr>
                  <a:t> </a:t>
                </a:r>
              </a:p>
            </p:txBody>
          </p:sp>
        </mc:Fallback>
      </mc:AlternateContent>
      <p:pic>
        <p:nvPicPr>
          <p:cNvPr id="4" name="Picture 6" descr="××¨×£ ×©× ln x"/>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35922" y="279499"/>
            <a:ext cx="1929208" cy="113327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2A013F82-EE5E-44EE-A61D-E31C6657F26F}" type="slidenum">
              <a:rPr lang="en-US" smtClean="0"/>
              <a:t>17</a:t>
            </a:fld>
            <a:endParaRPr lang="en-US"/>
          </a:p>
        </p:txBody>
      </p:sp>
    </p:spTree>
    <p:extLst>
      <p:ext uri="{BB962C8B-B14F-4D97-AF65-F5344CB8AC3E}">
        <p14:creationId xmlns:p14="http://schemas.microsoft.com/office/powerpoint/2010/main" val="17388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JS (Jensen-Shannon) Divergence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smtClean="0"/>
                  <a:t>Another </a:t>
                </a:r>
                <a:r>
                  <a:rPr lang="en-US" dirty="0"/>
                  <a:t>measure of similarity between two probability distributions, bounded by [0,1</a:t>
                </a:r>
                <a:r>
                  <a:rPr lang="en-US" dirty="0" smtClean="0"/>
                  <a:t>]</a:t>
                </a:r>
              </a:p>
              <a:p>
                <a:endParaRPr lang="en-US" dirty="0" smtClean="0"/>
              </a:p>
              <a:p>
                <a:endParaRPr lang="en-US" dirty="0"/>
              </a:p>
              <a:p>
                <a:endParaRPr lang="en-US" i="1" dirty="0" smtClean="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b="0" i="1" smtClean="0">
                            <a:latin typeface="Cambria Math" panose="02040503050406030204" pitchFamily="18" charset="0"/>
                          </a:rPr>
                          <m:t>𝐽𝑆</m:t>
                        </m:r>
                      </m:sub>
                    </m:sSub>
                    <m:r>
                      <a:rPr lang="en-US" i="1">
                        <a:latin typeface="Cambria Math" panose="02040503050406030204" pitchFamily="18" charset="0"/>
                      </a:rPr>
                      <m:t>=</m:t>
                    </m:r>
                    <m:r>
                      <a:rPr lang="en-US" i="1">
                        <a:latin typeface="Cambria Math" panose="02040503050406030204" pitchFamily="18" charset="0"/>
                      </a:rPr>
                      <m:t>0</m:t>
                    </m:r>
                    <m:r>
                      <a:rPr lang="en-US">
                        <a:latin typeface="Cambria Math" panose="02040503050406030204" pitchFamily="18" charset="0"/>
                      </a:rPr>
                      <m:t> </m:t>
                    </m:r>
                    <m:r>
                      <m:rPr>
                        <m:sty m:val="p"/>
                      </m:rPr>
                      <a:rPr lang="en-US">
                        <a:latin typeface="Cambria Math" panose="02040503050406030204" pitchFamily="18" charset="0"/>
                      </a:rPr>
                      <m:t>when</m:t>
                    </m:r>
                    <m:r>
                      <a:rPr lang="en-US">
                        <a:latin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𝑞</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m:t>
                    </m:r>
                    <m:r>
                      <a:rPr lang="en-US" i="1">
                        <a:latin typeface="Cambria Math" panose="02040503050406030204" pitchFamily="18" charset="0"/>
                      </a:rPr>
                      <m:t>𝑒𝑣𝑒𝑟𝑦𝑤h𝑒𝑟𝑒</m:t>
                    </m:r>
                  </m:oMath>
                </a14:m>
                <a:endParaRPr lang="en-US" dirty="0"/>
              </a:p>
              <a:p>
                <a:r>
                  <a:rPr lang="en-US" dirty="0" smtClean="0"/>
                  <a:t>Symmetric</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b="0" i="1" smtClean="0">
                            <a:latin typeface="Cambria Math" panose="02040503050406030204" pitchFamily="18" charset="0"/>
                          </a:rPr>
                          <m:t>𝐽𝑆</m:t>
                        </m:r>
                      </m:sub>
                    </m:sSub>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d>
                      <m:dPr>
                        <m:begChr m:val="|"/>
                        <m:ctrlPr>
                          <a:rPr lang="en-US" i="1">
                            <a:latin typeface="Cambria Math" panose="02040503050406030204" pitchFamily="18" charset="0"/>
                          </a:rPr>
                        </m:ctrlPr>
                      </m:dPr>
                      <m:e>
                        <m:r>
                          <a:rPr lang="en-US" i="1">
                            <a:latin typeface="Cambria Math" panose="02040503050406030204" pitchFamily="18" charset="0"/>
                          </a:rPr>
                          <m:t>𝑞</m:t>
                        </m:r>
                      </m:e>
                    </m:d>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r>
                          <a:rPr lang="en-US" b="0" i="1" smtClean="0">
                            <a:latin typeface="Cambria Math" panose="02040503050406030204" pitchFamily="18" charset="0"/>
                            <a:ea typeface="Cambria Math" panose="02040503050406030204" pitchFamily="18" charset="0"/>
                          </a:rPr>
                          <m:t>𝐽𝑆</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𝑞</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𝑝</m:t>
                    </m:r>
                    <m:r>
                      <a:rPr lang="en-US" i="1">
                        <a:latin typeface="Cambria Math" panose="02040503050406030204" pitchFamily="18" charset="0"/>
                        <a:ea typeface="Cambria Math" panose="02040503050406030204" pitchFamily="18" charset="0"/>
                      </a:rPr>
                      <m:t>)</m:t>
                    </m:r>
                  </m:oMath>
                </a14:m>
                <a:r>
                  <a:rPr lang="en-US" dirty="0"/>
                  <a:t> </a:t>
                </a:r>
              </a:p>
              <a:p>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68" t="-1923"/>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3160302" y="2981262"/>
            <a:ext cx="5868219" cy="895475"/>
          </a:xfrm>
          <a:prstGeom prst="rect">
            <a:avLst/>
          </a:prstGeom>
        </p:spPr>
      </p:pic>
      <p:sp>
        <p:nvSpPr>
          <p:cNvPr id="4" name="Slide Number Placeholder 3"/>
          <p:cNvSpPr>
            <a:spLocks noGrp="1"/>
          </p:cNvSpPr>
          <p:nvPr>
            <p:ph type="sldNum" sz="quarter" idx="12"/>
          </p:nvPr>
        </p:nvSpPr>
        <p:spPr/>
        <p:txBody>
          <a:bodyPr/>
          <a:lstStyle/>
          <a:p>
            <a:fld id="{2A013F82-EE5E-44EE-A61D-E31C6657F26F}" type="slidenum">
              <a:rPr lang="en-US" smtClean="0"/>
              <a:t>18</a:t>
            </a:fld>
            <a:endParaRPr lang="en-US"/>
          </a:p>
        </p:txBody>
      </p:sp>
    </p:spTree>
    <p:extLst>
      <p:ext uri="{BB962C8B-B14F-4D97-AF65-F5344CB8AC3E}">
        <p14:creationId xmlns:p14="http://schemas.microsoft.com/office/powerpoint/2010/main" val="2637189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oMath>
                </a14:m>
                <a:r>
                  <a:rPr lang="en-US" dirty="0" smtClean="0"/>
                  <a:t> vs.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𝐽𝑆</m:t>
                        </m:r>
                      </m:sub>
                    </m:sSub>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b="-15556"/>
                </a:stretch>
              </a:blipFill>
            </p:spPr>
            <p:txBody>
              <a:bodyPr/>
              <a:lstStyle/>
              <a:p>
                <a:r>
                  <a:rPr lang="en-US">
                    <a:noFill/>
                  </a:rPr>
                  <a:t> </a:t>
                </a:r>
              </a:p>
            </p:txBody>
          </p:sp>
        </mc:Fallback>
      </mc:AlternateContent>
      <p:sp>
        <p:nvSpPr>
          <p:cNvPr id="3" name="Content Placeholder 2"/>
          <p:cNvSpPr>
            <a:spLocks noGrp="1"/>
          </p:cNvSpPr>
          <p:nvPr>
            <p:ph idx="1"/>
          </p:nvPr>
        </p:nvSpPr>
        <p:spPr>
          <a:xfrm>
            <a:off x="4870276" y="1988840"/>
            <a:ext cx="2978216" cy="4114801"/>
          </a:xfrm>
        </p:spPr>
        <p:txBody>
          <a:bodyPr/>
          <a:lstStyle/>
          <a:p>
            <a:r>
              <a:rPr lang="en-US" dirty="0" smtClean="0"/>
              <a:t>Given two Gaussian distributions p and q</a:t>
            </a:r>
          </a:p>
          <a:p>
            <a:pPr lvl="1"/>
            <a:r>
              <a:rPr lang="en-US" dirty="0" smtClean="0"/>
              <a:t>p: mean=0, </a:t>
            </a:r>
            <a:r>
              <a:rPr lang="en-US" dirty="0" err="1" smtClean="0"/>
              <a:t>std</a:t>
            </a:r>
            <a:r>
              <a:rPr lang="en-US" dirty="0" smtClean="0"/>
              <a:t>=1</a:t>
            </a:r>
          </a:p>
          <a:p>
            <a:pPr lvl="1"/>
            <a:r>
              <a:rPr lang="en-US" dirty="0" smtClean="0"/>
              <a:t>q: mean=1, </a:t>
            </a:r>
            <a:r>
              <a:rPr lang="en-US" dirty="0" err="1" smtClean="0"/>
              <a:t>std</a:t>
            </a:r>
            <a:r>
              <a:rPr lang="en-US" dirty="0" smtClean="0"/>
              <a:t>=1</a:t>
            </a:r>
          </a:p>
        </p:txBody>
      </p:sp>
      <p:pic>
        <p:nvPicPr>
          <p:cNvPr id="4" name="Picture 3"/>
          <p:cNvPicPr>
            <a:picLocks noChangeAspect="1"/>
          </p:cNvPicPr>
          <p:nvPr/>
        </p:nvPicPr>
        <p:blipFill>
          <a:blip r:embed="rId3"/>
          <a:stretch>
            <a:fillRect/>
          </a:stretch>
        </p:blipFill>
        <p:spPr>
          <a:xfrm>
            <a:off x="1557913" y="1988840"/>
            <a:ext cx="3200400" cy="4711996"/>
          </a:xfrm>
          <a:prstGeom prst="rect">
            <a:avLst/>
          </a:prstGeom>
        </p:spPr>
      </p:pic>
      <p:sp>
        <p:nvSpPr>
          <p:cNvPr id="5" name="Slide Number Placeholder 4"/>
          <p:cNvSpPr>
            <a:spLocks noGrp="1"/>
          </p:cNvSpPr>
          <p:nvPr>
            <p:ph type="sldNum" sz="quarter" idx="12"/>
          </p:nvPr>
        </p:nvSpPr>
        <p:spPr/>
        <p:txBody>
          <a:bodyPr/>
          <a:lstStyle/>
          <a:p>
            <a:fld id="{2A013F82-EE5E-44EE-A61D-E31C6657F26F}" type="slidenum">
              <a:rPr lang="en-US" smtClean="0"/>
              <a:t>19</a:t>
            </a:fld>
            <a:endParaRPr lang="en-US"/>
          </a:p>
        </p:txBody>
      </p:sp>
    </p:spTree>
    <p:extLst>
      <p:ext uri="{BB962C8B-B14F-4D97-AF65-F5344CB8AC3E}">
        <p14:creationId xmlns:p14="http://schemas.microsoft.com/office/powerpoint/2010/main" val="2760990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you see in these pictures?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47039" y="2780928"/>
            <a:ext cx="2619375" cy="174307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4252" y="2780927"/>
            <a:ext cx="2505075" cy="1743075"/>
          </a:xfrm>
          <a:prstGeom prst="rect">
            <a:avLst/>
          </a:prstGeom>
        </p:spPr>
      </p:pic>
      <p:sp>
        <p:nvSpPr>
          <p:cNvPr id="3" name="Slide Number Placeholder 2"/>
          <p:cNvSpPr>
            <a:spLocks noGrp="1"/>
          </p:cNvSpPr>
          <p:nvPr>
            <p:ph type="sldNum" sz="quarter" idx="12"/>
          </p:nvPr>
        </p:nvSpPr>
        <p:spPr/>
        <p:txBody>
          <a:bodyPr/>
          <a:lstStyle/>
          <a:p>
            <a:fld id="{2A013F82-EE5E-44EE-A61D-E31C6657F26F}" type="slidenum">
              <a:rPr lang="en-US" smtClean="0"/>
              <a:t>2</a:t>
            </a:fld>
            <a:endParaRPr lang="en-US"/>
          </a:p>
        </p:txBody>
      </p:sp>
      <p:pic>
        <p:nvPicPr>
          <p:cNvPr id="7" name="Picture 6"/>
          <p:cNvPicPr>
            <a:picLocks noChangeAspect="1"/>
          </p:cNvPicPr>
          <p:nvPr/>
        </p:nvPicPr>
        <p:blipFill>
          <a:blip r:embed="rId5"/>
          <a:stretch>
            <a:fillRect/>
          </a:stretch>
        </p:blipFill>
        <p:spPr>
          <a:xfrm>
            <a:off x="2023465" y="2780927"/>
            <a:ext cx="1743075" cy="1743075"/>
          </a:xfrm>
          <a:prstGeom prst="rect">
            <a:avLst/>
          </a:prstGeom>
        </p:spPr>
      </p:pic>
    </p:spTree>
    <p:extLst>
      <p:ext uri="{BB962C8B-B14F-4D97-AF65-F5344CB8AC3E}">
        <p14:creationId xmlns:p14="http://schemas.microsoft.com/office/powerpoint/2010/main" val="2485233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dirty="0" smtClean="0"/>
              <a:t>Maximum Likelihood Estimation</a:t>
            </a:r>
            <a:endParaRPr lang="en-US" dirty="0"/>
          </a:p>
        </p:txBody>
      </p:sp>
      <p:sp>
        <p:nvSpPr>
          <p:cNvPr id="3" name="מציין מיקום תוכן 2"/>
          <p:cNvSpPr>
            <a:spLocks noGrp="1"/>
          </p:cNvSpPr>
          <p:nvPr>
            <p:ph idx="1"/>
          </p:nvPr>
        </p:nvSpPr>
        <p:spPr>
          <a:xfrm>
            <a:off x="1522413" y="1904999"/>
            <a:ext cx="9134391" cy="4611053"/>
          </a:xfrm>
        </p:spPr>
        <p:txBody>
          <a:bodyPr>
            <a:normAutofit/>
          </a:bodyPr>
          <a:lstStyle/>
          <a:p>
            <a:r>
              <a:rPr lang="en-US" dirty="0" smtClean="0"/>
              <a:t>The basic idea is to define a model that provides an estimate of a probability distribution, parameterized by a set of parameters </a:t>
            </a:r>
            <a:r>
              <a:rPr lang="az-Cyrl-AZ" dirty="0" smtClean="0"/>
              <a:t>Ѳ</a:t>
            </a:r>
            <a:endParaRPr lang="en-US" dirty="0" smtClean="0"/>
          </a:p>
          <a:p>
            <a:endParaRPr lang="en-US" dirty="0"/>
          </a:p>
          <a:p>
            <a:endParaRPr lang="en-US" dirty="0" smtClean="0"/>
          </a:p>
          <a:p>
            <a:endParaRPr lang="en-US" dirty="0"/>
          </a:p>
          <a:p>
            <a:endParaRPr lang="en-US" dirty="0" smtClean="0"/>
          </a:p>
          <a:p>
            <a:endParaRPr lang="en-US" dirty="0"/>
          </a:p>
          <a:p>
            <a:endParaRPr lang="en-US" dirty="0" smtClean="0"/>
          </a:p>
        </p:txBody>
      </p:sp>
      <p:pic>
        <p:nvPicPr>
          <p:cNvPr id="4" name="תמונה 3"/>
          <p:cNvPicPr>
            <a:picLocks noChangeAspect="1"/>
          </p:cNvPicPr>
          <p:nvPr/>
        </p:nvPicPr>
        <p:blipFill>
          <a:blip r:embed="rId3"/>
          <a:stretch>
            <a:fillRect/>
          </a:stretch>
        </p:blipFill>
        <p:spPr>
          <a:xfrm>
            <a:off x="1845940" y="2698208"/>
            <a:ext cx="6787532" cy="3539104"/>
          </a:xfrm>
          <a:prstGeom prst="rect">
            <a:avLst/>
          </a:prstGeom>
        </p:spPr>
      </p:pic>
      <p:sp>
        <p:nvSpPr>
          <p:cNvPr id="5" name="TextBox 4"/>
          <p:cNvSpPr txBox="1"/>
          <p:nvPr/>
        </p:nvSpPr>
        <p:spPr>
          <a:xfrm flipH="1">
            <a:off x="1550500" y="6597352"/>
            <a:ext cx="9115914" cy="276999"/>
          </a:xfrm>
          <a:prstGeom prst="rect">
            <a:avLst/>
          </a:prstGeom>
          <a:noFill/>
        </p:spPr>
        <p:txBody>
          <a:bodyPr wrap="square" rtlCol="0">
            <a:spAutoFit/>
          </a:bodyPr>
          <a:lstStyle/>
          <a:p>
            <a:r>
              <a:rPr lang="en-US" sz="1200" dirty="0"/>
              <a:t>https://towardsdatascience.com/probability-concepts-explained-maximum-likelihood-estimation-c7b4342fdbb1</a:t>
            </a:r>
          </a:p>
        </p:txBody>
      </p:sp>
      <p:sp>
        <p:nvSpPr>
          <p:cNvPr id="6" name="Slide Number Placeholder 5"/>
          <p:cNvSpPr>
            <a:spLocks noGrp="1"/>
          </p:cNvSpPr>
          <p:nvPr>
            <p:ph type="sldNum" sz="quarter" idx="12"/>
          </p:nvPr>
        </p:nvSpPr>
        <p:spPr/>
        <p:txBody>
          <a:bodyPr/>
          <a:lstStyle/>
          <a:p>
            <a:fld id="{2A013F82-EE5E-44EE-A61D-E31C6657F26F}" type="slidenum">
              <a:rPr lang="en-US" smtClean="0"/>
              <a:t>20</a:t>
            </a:fld>
            <a:endParaRPr lang="en-US"/>
          </a:p>
        </p:txBody>
      </p:sp>
    </p:spTree>
    <p:extLst>
      <p:ext uri="{BB962C8B-B14F-4D97-AF65-F5344CB8AC3E}">
        <p14:creationId xmlns:p14="http://schemas.microsoft.com/office/powerpoint/2010/main" val="383388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Taxonomy of Generative Models</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2A013F82-EE5E-44EE-A61D-E31C6657F26F}" type="slidenum">
              <a:rPr lang="en-US" smtClean="0"/>
              <a:t>21</a:t>
            </a:fld>
            <a:endParaRPr lang="en-US"/>
          </a:p>
        </p:txBody>
      </p:sp>
    </p:spTree>
    <p:extLst>
      <p:ext uri="{BB962C8B-B14F-4D97-AF65-F5344CB8AC3E}">
        <p14:creationId xmlns:p14="http://schemas.microsoft.com/office/powerpoint/2010/main" val="2022428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Taxonomy of generative models</a:t>
            </a:r>
            <a:endParaRPr lang="en-US" dirty="0"/>
          </a:p>
        </p:txBody>
      </p:sp>
      <p:pic>
        <p:nvPicPr>
          <p:cNvPr id="4" name="Content Placeholder 3"/>
          <p:cNvPicPr>
            <a:picLocks noGrp="1" noChangeAspect="1"/>
          </p:cNvPicPr>
          <p:nvPr>
            <p:ph idx="1"/>
          </p:nvPr>
        </p:nvPicPr>
        <p:blipFill>
          <a:blip r:embed="rId3"/>
          <a:stretch>
            <a:fillRect/>
          </a:stretch>
        </p:blipFill>
        <p:spPr>
          <a:xfrm>
            <a:off x="1701922" y="1916831"/>
            <a:ext cx="6842286" cy="4583117"/>
          </a:xfrm>
          <a:prstGeom prst="rect">
            <a:avLst/>
          </a:prstGeom>
        </p:spPr>
      </p:pic>
      <p:sp>
        <p:nvSpPr>
          <p:cNvPr id="3" name="Slide Number Placeholder 2"/>
          <p:cNvSpPr>
            <a:spLocks noGrp="1"/>
          </p:cNvSpPr>
          <p:nvPr>
            <p:ph type="sldNum" sz="quarter" idx="12"/>
          </p:nvPr>
        </p:nvSpPr>
        <p:spPr/>
        <p:txBody>
          <a:bodyPr/>
          <a:lstStyle/>
          <a:p>
            <a:fld id="{2A013F82-EE5E-44EE-A61D-E31C6657F26F}" type="slidenum">
              <a:rPr lang="en-US" smtClean="0"/>
              <a:t>22</a:t>
            </a:fld>
            <a:endParaRPr lang="en-US"/>
          </a:p>
        </p:txBody>
      </p:sp>
    </p:spTree>
    <p:extLst>
      <p:ext uri="{BB962C8B-B14F-4D97-AF65-F5344CB8AC3E}">
        <p14:creationId xmlns:p14="http://schemas.microsoft.com/office/powerpoint/2010/main" val="125287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Maximum Likelihood</a:t>
            </a:r>
            <a:endParaRPr lang="en-US" dirty="0"/>
          </a:p>
        </p:txBody>
      </p:sp>
      <p:sp>
        <p:nvSpPr>
          <p:cNvPr id="3" name="Text Placeholder 2"/>
          <p:cNvSpPr>
            <a:spLocks noGrp="1"/>
          </p:cNvSpPr>
          <p:nvPr>
            <p:ph type="body" idx="1"/>
          </p:nvPr>
        </p:nvSpPr>
        <p:spPr/>
        <p:txBody>
          <a:bodyPr/>
          <a:lstStyle/>
          <a:p>
            <a:r>
              <a:rPr lang="en-US" dirty="0" smtClean="0"/>
              <a:t>Explicit</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sz="half" idx="2"/>
              </p:nvPr>
            </p:nvSpPr>
            <p:spPr/>
            <p:txBody>
              <a:bodyPr/>
              <a:lstStyle/>
              <a:p>
                <a:r>
                  <a:rPr lang="en-US" dirty="0" smtClean="0"/>
                  <a:t>Explicitly define and solve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𝑚𝑜𝑑𝑒𝑙</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smtClean="0"/>
              </a:p>
              <a:p>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blipFill rotWithShape="0">
                <a:blip r:embed="rId3"/>
                <a:stretch>
                  <a:fillRect l="-1934" t="-2602"/>
                </a:stretch>
              </a:blipFill>
            </p:spPr>
            <p:txBody>
              <a:bodyPr/>
              <a:lstStyle/>
              <a:p>
                <a:r>
                  <a:rPr lang="en-US">
                    <a:noFill/>
                  </a:rPr>
                  <a:t> </a:t>
                </a:r>
              </a:p>
            </p:txBody>
          </p:sp>
        </mc:Fallback>
      </mc:AlternateContent>
      <p:sp>
        <p:nvSpPr>
          <p:cNvPr id="5" name="Text Placeholder 4"/>
          <p:cNvSpPr>
            <a:spLocks noGrp="1"/>
          </p:cNvSpPr>
          <p:nvPr>
            <p:ph type="body" sz="quarter" idx="3"/>
          </p:nvPr>
        </p:nvSpPr>
        <p:spPr/>
        <p:txBody>
          <a:bodyPr/>
          <a:lstStyle/>
          <a:p>
            <a:r>
              <a:rPr lang="en-US" dirty="0" smtClean="0"/>
              <a:t>Implicit</a:t>
            </a:r>
            <a:endParaRPr lang="en-US" dirty="0"/>
          </a:p>
        </p:txBody>
      </p:sp>
      <mc:AlternateContent xmlns:mc="http://schemas.openxmlformats.org/markup-compatibility/2006" xmlns:a14="http://schemas.microsoft.com/office/drawing/2010/main">
        <mc:Choice Requires="a14">
          <p:sp>
            <p:nvSpPr>
              <p:cNvPr id="6" name="Content Placeholder 5"/>
              <p:cNvSpPr>
                <a:spLocks noGrp="1"/>
              </p:cNvSpPr>
              <p:nvPr>
                <p:ph sz="quarter" idx="4"/>
              </p:nvPr>
            </p:nvSpPr>
            <p:spPr/>
            <p:txBody>
              <a:bodyPr/>
              <a:lstStyle/>
              <a:p>
                <a:r>
                  <a:rPr lang="en-US" dirty="0" smtClean="0"/>
                  <a:t>Learn model that can sample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𝑚𝑜𝑑𝑒𝑙</m:t>
                        </m:r>
                      </m:sub>
                    </m:sSub>
                    <m:d>
                      <m:dPr>
                        <m:ctrlPr>
                          <a:rPr lang="en-US" i="1">
                            <a:latin typeface="Cambria Math" panose="02040503050406030204" pitchFamily="18" charset="0"/>
                          </a:rPr>
                        </m:ctrlPr>
                      </m:dPr>
                      <m:e>
                        <m:r>
                          <a:rPr lang="en-US" i="1">
                            <a:latin typeface="Cambria Math" panose="02040503050406030204" pitchFamily="18" charset="0"/>
                          </a:rPr>
                          <m:t>𝑥</m:t>
                        </m:r>
                      </m:e>
                    </m:d>
                  </m:oMath>
                </a14:m>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sz="quarter" idx="4"/>
              </p:nvPr>
            </p:nvSpPr>
            <p:spPr>
              <a:blipFill rotWithShape="0">
                <a:blip r:embed="rId4"/>
                <a:stretch>
                  <a:fillRect l="-1793" t="-2602"/>
                </a:stretch>
              </a:blipFill>
            </p:spPr>
            <p:txBody>
              <a:bodyPr/>
              <a:lstStyle/>
              <a:p>
                <a:r>
                  <a:rPr lang="en-US">
                    <a:noFill/>
                  </a:rPr>
                  <a:t> </a:t>
                </a:r>
              </a:p>
            </p:txBody>
          </p:sp>
        </mc:Fallback>
      </mc:AlternateContent>
      <p:pic>
        <p:nvPicPr>
          <p:cNvPr id="10" name="Picture 9"/>
          <p:cNvPicPr>
            <a:picLocks noChangeAspect="1"/>
          </p:cNvPicPr>
          <p:nvPr/>
        </p:nvPicPr>
        <p:blipFill>
          <a:blip r:embed="rId5"/>
          <a:stretch>
            <a:fillRect/>
          </a:stretch>
        </p:blipFill>
        <p:spPr>
          <a:xfrm>
            <a:off x="8470676" y="4293096"/>
            <a:ext cx="3282939" cy="2121725"/>
          </a:xfrm>
          <a:prstGeom prst="rect">
            <a:avLst/>
          </a:prstGeom>
        </p:spPr>
      </p:pic>
      <p:sp>
        <p:nvSpPr>
          <p:cNvPr id="7" name="Slide Number Placeholder 6"/>
          <p:cNvSpPr>
            <a:spLocks noGrp="1"/>
          </p:cNvSpPr>
          <p:nvPr>
            <p:ph type="sldNum" sz="quarter" idx="12"/>
          </p:nvPr>
        </p:nvSpPr>
        <p:spPr/>
        <p:txBody>
          <a:bodyPr/>
          <a:lstStyle/>
          <a:p>
            <a:fld id="{2A013F82-EE5E-44EE-A61D-E31C6657F26F}" type="slidenum">
              <a:rPr lang="en-US" smtClean="0"/>
              <a:t>23</a:t>
            </a:fld>
            <a:endParaRPr lang="en-US"/>
          </a:p>
        </p:txBody>
      </p:sp>
    </p:spTree>
    <p:extLst>
      <p:ext uri="{BB962C8B-B14F-4D97-AF65-F5344CB8AC3E}">
        <p14:creationId xmlns:p14="http://schemas.microsoft.com/office/powerpoint/2010/main" val="2681425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 Density Model</a:t>
            </a:r>
            <a:endParaRPr lang="en-US" dirty="0"/>
          </a:p>
        </p:txBody>
      </p:sp>
      <p:sp>
        <p:nvSpPr>
          <p:cNvPr id="3" name="Text Placeholder 2"/>
          <p:cNvSpPr>
            <a:spLocks noGrp="1"/>
          </p:cNvSpPr>
          <p:nvPr>
            <p:ph type="body" idx="1"/>
          </p:nvPr>
        </p:nvSpPr>
        <p:spPr/>
        <p:txBody>
          <a:bodyPr/>
          <a:lstStyle/>
          <a:p>
            <a:r>
              <a:rPr lang="en-US" dirty="0" smtClean="0"/>
              <a:t>Tractable Density</a:t>
            </a:r>
            <a:endParaRPr lang="en-US" dirty="0"/>
          </a:p>
        </p:txBody>
      </p:sp>
      <p:sp>
        <p:nvSpPr>
          <p:cNvPr id="4" name="Content Placeholder 3"/>
          <p:cNvSpPr>
            <a:spLocks noGrp="1"/>
          </p:cNvSpPr>
          <p:nvPr>
            <p:ph sz="half" idx="2"/>
          </p:nvPr>
        </p:nvSpPr>
        <p:spPr/>
        <p:txBody>
          <a:bodyPr/>
          <a:lstStyle/>
          <a:p>
            <a:r>
              <a:rPr lang="en-US" dirty="0" smtClean="0"/>
              <a:t>Fully Visible Belief Networks</a:t>
            </a:r>
          </a:p>
          <a:p>
            <a:pPr lvl="1"/>
            <a:r>
              <a:rPr lang="en-US" dirty="0" smtClean="0"/>
              <a:t>NADE</a:t>
            </a:r>
          </a:p>
          <a:p>
            <a:pPr lvl="1"/>
            <a:r>
              <a:rPr lang="en-US" dirty="0" smtClean="0"/>
              <a:t>MADE</a:t>
            </a:r>
          </a:p>
          <a:p>
            <a:pPr lvl="1"/>
            <a:r>
              <a:rPr lang="en-US" dirty="0" err="1" smtClean="0"/>
              <a:t>PixelRNN</a:t>
            </a:r>
            <a:endParaRPr lang="en-US" dirty="0" smtClean="0"/>
          </a:p>
          <a:p>
            <a:r>
              <a:rPr lang="en-US" dirty="0" smtClean="0"/>
              <a:t>Non Linear Independent Component </a:t>
            </a:r>
            <a:r>
              <a:rPr lang="en-US" dirty="0"/>
              <a:t>A</a:t>
            </a:r>
            <a:r>
              <a:rPr lang="en-US" dirty="0" smtClean="0"/>
              <a:t>nalysis</a:t>
            </a:r>
          </a:p>
          <a:p>
            <a:pPr lvl="1"/>
            <a:endParaRPr lang="en-US" dirty="0" smtClean="0"/>
          </a:p>
          <a:p>
            <a:endParaRPr lang="en-US" dirty="0"/>
          </a:p>
        </p:txBody>
      </p:sp>
      <p:sp>
        <p:nvSpPr>
          <p:cNvPr id="5" name="Text Placeholder 4"/>
          <p:cNvSpPr>
            <a:spLocks noGrp="1"/>
          </p:cNvSpPr>
          <p:nvPr>
            <p:ph type="body" sz="quarter" idx="3"/>
          </p:nvPr>
        </p:nvSpPr>
        <p:spPr/>
        <p:txBody>
          <a:bodyPr/>
          <a:lstStyle/>
          <a:p>
            <a:r>
              <a:rPr lang="en-US" dirty="0" smtClean="0"/>
              <a:t>Intractable Density (Approximation)</a:t>
            </a:r>
            <a:endParaRPr lang="en-US" dirty="0"/>
          </a:p>
        </p:txBody>
      </p:sp>
      <p:sp>
        <p:nvSpPr>
          <p:cNvPr id="6" name="Content Placeholder 5"/>
          <p:cNvSpPr>
            <a:spLocks noGrp="1"/>
          </p:cNvSpPr>
          <p:nvPr>
            <p:ph sz="quarter" idx="4"/>
          </p:nvPr>
        </p:nvSpPr>
        <p:spPr/>
        <p:txBody>
          <a:bodyPr/>
          <a:lstStyle/>
          <a:p>
            <a:r>
              <a:rPr lang="en-US" dirty="0" err="1" smtClean="0"/>
              <a:t>Vriational</a:t>
            </a:r>
            <a:endParaRPr lang="en-US" dirty="0" smtClean="0"/>
          </a:p>
          <a:p>
            <a:pPr lvl="1"/>
            <a:r>
              <a:rPr lang="en-US" dirty="0" err="1" smtClean="0"/>
              <a:t>Autoencoders</a:t>
            </a:r>
            <a:endParaRPr lang="en-US" dirty="0" smtClean="0"/>
          </a:p>
          <a:p>
            <a:r>
              <a:rPr lang="en-US" dirty="0" err="1" smtClean="0"/>
              <a:t>Marchov</a:t>
            </a:r>
            <a:r>
              <a:rPr lang="en-US" dirty="0" smtClean="0"/>
              <a:t> Chain</a:t>
            </a:r>
          </a:p>
          <a:p>
            <a:pPr lvl="1"/>
            <a:r>
              <a:rPr lang="en-US" dirty="0" err="1" smtClean="0"/>
              <a:t>Bolzmann</a:t>
            </a:r>
            <a:r>
              <a:rPr lang="en-US" dirty="0" smtClean="0"/>
              <a:t> machine</a:t>
            </a:r>
          </a:p>
          <a:p>
            <a:endParaRPr lang="en-US" dirty="0"/>
          </a:p>
        </p:txBody>
      </p:sp>
      <p:pic>
        <p:nvPicPr>
          <p:cNvPr id="9" name="Picture 8"/>
          <p:cNvPicPr>
            <a:picLocks noChangeAspect="1"/>
          </p:cNvPicPr>
          <p:nvPr/>
        </p:nvPicPr>
        <p:blipFill>
          <a:blip r:embed="rId3"/>
          <a:stretch>
            <a:fillRect/>
          </a:stretch>
        </p:blipFill>
        <p:spPr>
          <a:xfrm>
            <a:off x="8866590" y="4470776"/>
            <a:ext cx="2988462" cy="2054568"/>
          </a:xfrm>
          <a:prstGeom prst="rect">
            <a:avLst/>
          </a:prstGeom>
        </p:spPr>
      </p:pic>
      <p:sp>
        <p:nvSpPr>
          <p:cNvPr id="7" name="Slide Number Placeholder 6"/>
          <p:cNvSpPr>
            <a:spLocks noGrp="1"/>
          </p:cNvSpPr>
          <p:nvPr>
            <p:ph type="sldNum" sz="quarter" idx="12"/>
          </p:nvPr>
        </p:nvSpPr>
        <p:spPr/>
        <p:txBody>
          <a:bodyPr/>
          <a:lstStyle/>
          <a:p>
            <a:fld id="{2A013F82-EE5E-44EE-A61D-E31C6657F26F}" type="slidenum">
              <a:rPr lang="en-US" smtClean="0"/>
              <a:t>24</a:t>
            </a:fld>
            <a:endParaRPr lang="en-US"/>
          </a:p>
        </p:txBody>
      </p:sp>
    </p:spTree>
    <p:extLst>
      <p:ext uri="{BB962C8B-B14F-4D97-AF65-F5344CB8AC3E}">
        <p14:creationId xmlns:p14="http://schemas.microsoft.com/office/powerpoint/2010/main" val="1009504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Tractable Explicit Models</a:t>
            </a:r>
            <a:endParaRPr lang="en-US" dirty="0"/>
          </a:p>
        </p:txBody>
      </p:sp>
      <p:sp>
        <p:nvSpPr>
          <p:cNvPr id="3" name="Content Placeholder 2"/>
          <p:cNvSpPr>
            <a:spLocks noGrp="1"/>
          </p:cNvSpPr>
          <p:nvPr>
            <p:ph idx="1"/>
          </p:nvPr>
        </p:nvSpPr>
        <p:spPr>
          <a:xfrm>
            <a:off x="1522413" y="1904999"/>
            <a:ext cx="9134391" cy="4836369"/>
          </a:xfrm>
        </p:spPr>
        <p:txBody>
          <a:bodyPr>
            <a:normAutofit/>
          </a:bodyPr>
          <a:lstStyle/>
          <a:p>
            <a:r>
              <a:rPr lang="en-US" sz="2600" dirty="0" smtClean="0"/>
              <a:t>Fully visible belief networks (</a:t>
            </a:r>
            <a:r>
              <a:rPr lang="en-US" sz="2600" dirty="0" err="1" smtClean="0">
                <a:hlinkClick r:id="rId4"/>
              </a:rPr>
              <a:t>WaveNet</a:t>
            </a:r>
            <a:r>
              <a:rPr lang="en-US" sz="2600" dirty="0" smtClean="0"/>
              <a:t>)</a:t>
            </a:r>
          </a:p>
          <a:p>
            <a:pPr marL="231775" lvl="1" indent="0">
              <a:buNone/>
            </a:pPr>
            <a:r>
              <a:rPr lang="en-US" dirty="0" smtClean="0"/>
              <a:t>(use the chain rule of probability)</a:t>
            </a:r>
          </a:p>
          <a:p>
            <a:endParaRPr lang="en-US" dirty="0" smtClean="0"/>
          </a:p>
          <a:p>
            <a:endParaRPr lang="en-US" dirty="0"/>
          </a:p>
          <a:p>
            <a:endParaRPr lang="en-US" dirty="0" smtClean="0"/>
          </a:p>
          <a:p>
            <a:endParaRPr lang="en-US" dirty="0"/>
          </a:p>
          <a:p>
            <a:pPr marL="0" indent="0">
              <a:buNone/>
            </a:pPr>
            <a:r>
              <a:rPr lang="en-US" sz="2600" dirty="0" smtClean="0"/>
              <a:t>     </a:t>
            </a:r>
            <a:endParaRPr lang="en-US" sz="2000" dirty="0" smtClean="0"/>
          </a:p>
          <a:p>
            <a:r>
              <a:rPr lang="en-US" dirty="0" smtClean="0"/>
              <a:t>Disadvantages: very slow to generate a sample</a:t>
            </a:r>
            <a:endParaRPr lang="en-US" dirty="0"/>
          </a:p>
        </p:txBody>
      </p:sp>
      <p:pic>
        <p:nvPicPr>
          <p:cNvPr id="5" name="Picture 4"/>
          <p:cNvPicPr>
            <a:picLocks noChangeAspect="1"/>
          </p:cNvPicPr>
          <p:nvPr/>
        </p:nvPicPr>
        <p:blipFill>
          <a:blip r:embed="rId5"/>
          <a:stretch>
            <a:fillRect/>
          </a:stretch>
        </p:blipFill>
        <p:spPr>
          <a:xfrm>
            <a:off x="1845939" y="2780928"/>
            <a:ext cx="6211599" cy="2376264"/>
          </a:xfrm>
          <a:prstGeom prst="rect">
            <a:avLst/>
          </a:prstGeom>
        </p:spPr>
      </p:pic>
      <p:pic>
        <p:nvPicPr>
          <p:cNvPr id="6" name="zg3Ouup_09o"/>
          <p:cNvPicPr>
            <a:picLocks noRot="1" noChangeAspect="1"/>
          </p:cNvPicPr>
          <p:nvPr>
            <a:videoFile r:link="rId1"/>
          </p:nvPr>
        </p:nvPicPr>
        <p:blipFill>
          <a:blip r:embed="rId6"/>
          <a:stretch>
            <a:fillRect/>
          </a:stretch>
        </p:blipFill>
        <p:spPr>
          <a:xfrm>
            <a:off x="8952618" y="1957970"/>
            <a:ext cx="2926071" cy="1645915"/>
          </a:xfrm>
          <a:prstGeom prst="rect">
            <a:avLst/>
          </a:prstGeom>
        </p:spPr>
      </p:pic>
      <p:pic>
        <p:nvPicPr>
          <p:cNvPr id="7" name="Picture 6"/>
          <p:cNvPicPr>
            <a:picLocks noChangeAspect="1"/>
          </p:cNvPicPr>
          <p:nvPr/>
        </p:nvPicPr>
        <p:blipFill>
          <a:blip r:embed="rId7"/>
          <a:stretch>
            <a:fillRect/>
          </a:stretch>
        </p:blipFill>
        <p:spPr>
          <a:xfrm>
            <a:off x="8902724" y="4581128"/>
            <a:ext cx="2856048" cy="1860476"/>
          </a:xfrm>
          <a:prstGeom prst="rect">
            <a:avLst/>
          </a:prstGeom>
        </p:spPr>
      </p:pic>
      <p:sp>
        <p:nvSpPr>
          <p:cNvPr id="4" name="Slide Number Placeholder 3"/>
          <p:cNvSpPr>
            <a:spLocks noGrp="1"/>
          </p:cNvSpPr>
          <p:nvPr>
            <p:ph type="sldNum" sz="quarter" idx="12"/>
          </p:nvPr>
        </p:nvSpPr>
        <p:spPr/>
        <p:txBody>
          <a:bodyPr/>
          <a:lstStyle/>
          <a:p>
            <a:fld id="{2A013F82-EE5E-44EE-A61D-E31C6657F26F}" type="slidenum">
              <a:rPr lang="en-US" smtClean="0"/>
              <a:t>25</a:t>
            </a:fld>
            <a:endParaRPr lang="en-US"/>
          </a:p>
        </p:txBody>
      </p:sp>
    </p:spTree>
    <p:extLst>
      <p:ext uri="{BB962C8B-B14F-4D97-AF65-F5344CB8AC3E}">
        <p14:creationId xmlns:p14="http://schemas.microsoft.com/office/powerpoint/2010/main" val="231581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 Models Requiring Approximation</a:t>
            </a:r>
            <a:endParaRPr lang="en-US" dirty="0"/>
          </a:p>
        </p:txBody>
      </p:sp>
      <p:sp>
        <p:nvSpPr>
          <p:cNvPr id="3" name="Content Placeholder 2"/>
          <p:cNvSpPr>
            <a:spLocks noGrp="1"/>
          </p:cNvSpPr>
          <p:nvPr>
            <p:ph idx="1"/>
          </p:nvPr>
        </p:nvSpPr>
        <p:spPr/>
        <p:txBody>
          <a:bodyPr/>
          <a:lstStyle/>
          <a:p>
            <a:r>
              <a:rPr lang="en-US" dirty="0" err="1" smtClean="0"/>
              <a:t>Variational</a:t>
            </a:r>
            <a:r>
              <a:rPr lang="en-US" dirty="0" smtClean="0"/>
              <a:t> approximations</a:t>
            </a:r>
          </a:p>
          <a:p>
            <a:pPr marL="231775" lvl="1" indent="0">
              <a:buNone/>
            </a:pPr>
            <a:r>
              <a:rPr lang="en-US" dirty="0" smtClean="0"/>
              <a:t>Define a lower bound on the model, and try to maximize this bound</a:t>
            </a:r>
          </a:p>
          <a:p>
            <a:pPr lvl="1"/>
            <a:endParaRPr lang="en-US" dirty="0" smtClean="0"/>
          </a:p>
          <a:p>
            <a:pPr lvl="1"/>
            <a:endParaRPr lang="en-US" dirty="0"/>
          </a:p>
          <a:p>
            <a:pPr lvl="1"/>
            <a:endParaRPr lang="en-US" dirty="0" smtClean="0"/>
          </a:p>
          <a:p>
            <a:pPr lvl="1"/>
            <a:endParaRPr lang="en-US" dirty="0" smtClean="0"/>
          </a:p>
          <a:p>
            <a:pPr lvl="1"/>
            <a:endParaRPr lang="en-US" dirty="0"/>
          </a:p>
          <a:p>
            <a:r>
              <a:rPr lang="en-US" dirty="0"/>
              <a:t>Disadvantages: </a:t>
            </a:r>
            <a:r>
              <a:rPr lang="en-US" dirty="0" smtClean="0"/>
              <a:t>does not work very well</a:t>
            </a:r>
            <a:endParaRPr lang="en-US" dirty="0"/>
          </a:p>
          <a:p>
            <a:pPr marL="0" indent="0">
              <a:buNone/>
            </a:pPr>
            <a:endParaRPr lang="en-US" dirty="0"/>
          </a:p>
        </p:txBody>
      </p:sp>
      <p:pic>
        <p:nvPicPr>
          <p:cNvPr id="5" name="Picture 4"/>
          <p:cNvPicPr>
            <a:picLocks noChangeAspect="1"/>
          </p:cNvPicPr>
          <p:nvPr/>
        </p:nvPicPr>
        <p:blipFill>
          <a:blip r:embed="rId3"/>
          <a:stretch>
            <a:fillRect/>
          </a:stretch>
        </p:blipFill>
        <p:spPr>
          <a:xfrm>
            <a:off x="2133972" y="3356992"/>
            <a:ext cx="5305851" cy="1008112"/>
          </a:xfrm>
          <a:prstGeom prst="rect">
            <a:avLst/>
          </a:prstGeom>
        </p:spPr>
      </p:pic>
      <p:pic>
        <p:nvPicPr>
          <p:cNvPr id="6" name="Picture 5"/>
          <p:cNvPicPr>
            <a:picLocks noChangeAspect="1"/>
          </p:cNvPicPr>
          <p:nvPr/>
        </p:nvPicPr>
        <p:blipFill>
          <a:blip r:embed="rId4"/>
          <a:stretch>
            <a:fillRect/>
          </a:stretch>
        </p:blipFill>
        <p:spPr>
          <a:xfrm>
            <a:off x="8686700" y="4365104"/>
            <a:ext cx="3086482" cy="2068600"/>
          </a:xfrm>
          <a:prstGeom prst="rect">
            <a:avLst/>
          </a:prstGeom>
        </p:spPr>
      </p:pic>
      <p:sp>
        <p:nvSpPr>
          <p:cNvPr id="4" name="Slide Number Placeholder 3"/>
          <p:cNvSpPr>
            <a:spLocks noGrp="1"/>
          </p:cNvSpPr>
          <p:nvPr>
            <p:ph type="sldNum" sz="quarter" idx="12"/>
          </p:nvPr>
        </p:nvSpPr>
        <p:spPr/>
        <p:txBody>
          <a:bodyPr/>
          <a:lstStyle/>
          <a:p>
            <a:fld id="{2A013F82-EE5E-44EE-A61D-E31C6657F26F}" type="slidenum">
              <a:rPr lang="en-US" smtClean="0"/>
              <a:t>26</a:t>
            </a:fld>
            <a:endParaRPr lang="en-US"/>
          </a:p>
        </p:txBody>
      </p:sp>
    </p:spTree>
    <p:extLst>
      <p:ext uri="{BB962C8B-B14F-4D97-AF65-F5344CB8AC3E}">
        <p14:creationId xmlns:p14="http://schemas.microsoft.com/office/powerpoint/2010/main" val="3713465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Implicit Density Model</a:t>
            </a:r>
            <a:endParaRPr lang="en-US" dirty="0"/>
          </a:p>
        </p:txBody>
      </p:sp>
      <p:sp>
        <p:nvSpPr>
          <p:cNvPr id="3" name="Text Placeholder 2"/>
          <p:cNvSpPr>
            <a:spLocks noGrp="1"/>
          </p:cNvSpPr>
          <p:nvPr>
            <p:ph type="body" idx="1"/>
          </p:nvPr>
        </p:nvSpPr>
        <p:spPr/>
        <p:txBody>
          <a:bodyPr/>
          <a:lstStyle/>
          <a:p>
            <a:r>
              <a:rPr lang="en-US" dirty="0" smtClean="0"/>
              <a:t>Markov Chain</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sz="half" idx="2"/>
              </p:nvPr>
            </p:nvSpPr>
            <p:spPr/>
            <p:txBody>
              <a:bodyPr>
                <a:normAutofit fontScale="92500" lnSpcReduction="10000"/>
              </a:bodyPr>
              <a:lstStyle/>
              <a:p>
                <a:r>
                  <a:rPr lang="en-US" dirty="0" smtClean="0"/>
                  <a:t>Generative Stochastic Network</a:t>
                </a:r>
              </a:p>
              <a:p>
                <a:pPr lvl="1"/>
                <a:r>
                  <a:rPr lang="en-US" dirty="0"/>
                  <a:t>Can draw a sample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𝑚𝑜𝑑𝑒𝑙</m:t>
                        </m:r>
                      </m:sub>
                    </m:sSub>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by defining a Markov Chain transition operator that must be run several times to obtain a sample from the </a:t>
                </a:r>
                <a:r>
                  <a:rPr lang="en-US" dirty="0" smtClean="0"/>
                  <a:t>model</a:t>
                </a:r>
              </a:p>
              <a:p>
                <a:pPr lvl="1"/>
                <a:endParaRPr lang="en-US" dirty="0" smtClean="0"/>
              </a:p>
              <a:p>
                <a:pPr lvl="1"/>
                <a:r>
                  <a:rPr lang="en-US" dirty="0"/>
                  <a:t>Disadvantages : </a:t>
                </a:r>
                <a:endParaRPr lang="en-US" dirty="0" smtClean="0"/>
              </a:p>
              <a:p>
                <a:pPr lvl="2"/>
                <a:r>
                  <a:rPr lang="en-US" dirty="0" smtClean="0"/>
                  <a:t>Fail </a:t>
                </a:r>
                <a:r>
                  <a:rPr lang="en-US" dirty="0"/>
                  <a:t>to scale to high dimensional </a:t>
                </a:r>
                <a:r>
                  <a:rPr lang="en-US" dirty="0" smtClean="0"/>
                  <a:t>space</a:t>
                </a:r>
              </a:p>
              <a:p>
                <a:pPr lvl="2"/>
                <a:r>
                  <a:rPr lang="en-US" dirty="0" smtClean="0"/>
                  <a:t>Increase computational costs</a:t>
                </a:r>
                <a:endParaRPr lang="en-US" dirty="0"/>
              </a:p>
              <a:p>
                <a:pPr lvl="1"/>
                <a:endParaRPr lang="en-US" dirty="0" smtClean="0"/>
              </a:p>
              <a:p>
                <a:pPr lvl="1"/>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blipFill rotWithShape="0">
                <a:blip r:embed="rId3"/>
                <a:stretch>
                  <a:fillRect l="-1657" t="-3160" r="-552"/>
                </a:stretch>
              </a:blipFill>
            </p:spPr>
            <p:txBody>
              <a:bodyPr/>
              <a:lstStyle/>
              <a:p>
                <a:r>
                  <a:rPr lang="en-US">
                    <a:noFill/>
                  </a:rPr>
                  <a:t> </a:t>
                </a:r>
              </a:p>
            </p:txBody>
          </p:sp>
        </mc:Fallback>
      </mc:AlternateContent>
      <p:sp>
        <p:nvSpPr>
          <p:cNvPr id="5" name="Text Placeholder 4"/>
          <p:cNvSpPr>
            <a:spLocks noGrp="1"/>
          </p:cNvSpPr>
          <p:nvPr>
            <p:ph type="body" sz="quarter" idx="3"/>
          </p:nvPr>
        </p:nvSpPr>
        <p:spPr/>
        <p:txBody>
          <a:bodyPr/>
          <a:lstStyle/>
          <a:p>
            <a:r>
              <a:rPr lang="en-US" dirty="0" smtClean="0"/>
              <a:t>Direct</a:t>
            </a:r>
            <a:endParaRPr lang="en-US" dirty="0"/>
          </a:p>
        </p:txBody>
      </p:sp>
      <p:sp>
        <p:nvSpPr>
          <p:cNvPr id="6" name="Content Placeholder 5"/>
          <p:cNvSpPr>
            <a:spLocks noGrp="1"/>
          </p:cNvSpPr>
          <p:nvPr>
            <p:ph sz="quarter" idx="4"/>
          </p:nvPr>
        </p:nvSpPr>
        <p:spPr/>
        <p:txBody>
          <a:bodyPr/>
          <a:lstStyle/>
          <a:p>
            <a:r>
              <a:rPr lang="en-US" dirty="0" smtClean="0"/>
              <a:t>Generative Adversarial Network</a:t>
            </a:r>
            <a:endParaRPr lang="en-US" dirty="0"/>
          </a:p>
        </p:txBody>
      </p:sp>
      <p:pic>
        <p:nvPicPr>
          <p:cNvPr id="8" name="Picture 7"/>
          <p:cNvPicPr>
            <a:picLocks noChangeAspect="1"/>
          </p:cNvPicPr>
          <p:nvPr/>
        </p:nvPicPr>
        <p:blipFill>
          <a:blip r:embed="rId4"/>
          <a:stretch>
            <a:fillRect/>
          </a:stretch>
        </p:blipFill>
        <p:spPr>
          <a:xfrm>
            <a:off x="7894612" y="3767992"/>
            <a:ext cx="3830424" cy="2576065"/>
          </a:xfrm>
          <a:prstGeom prst="rect">
            <a:avLst/>
          </a:prstGeom>
        </p:spPr>
      </p:pic>
      <p:sp>
        <p:nvSpPr>
          <p:cNvPr id="7" name="Slide Number Placeholder 6"/>
          <p:cNvSpPr>
            <a:spLocks noGrp="1"/>
          </p:cNvSpPr>
          <p:nvPr>
            <p:ph type="sldNum" sz="quarter" idx="12"/>
          </p:nvPr>
        </p:nvSpPr>
        <p:spPr/>
        <p:txBody>
          <a:bodyPr/>
          <a:lstStyle/>
          <a:p>
            <a:fld id="{2A013F82-EE5E-44EE-A61D-E31C6657F26F}" type="slidenum">
              <a:rPr lang="en-US" smtClean="0"/>
              <a:t>27</a:t>
            </a:fld>
            <a:endParaRPr lang="en-US"/>
          </a:p>
        </p:txBody>
      </p:sp>
    </p:spTree>
    <p:extLst>
      <p:ext uri="{BB962C8B-B14F-4D97-AF65-F5344CB8AC3E}">
        <p14:creationId xmlns:p14="http://schemas.microsoft.com/office/powerpoint/2010/main" val="421298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Implicit Density Model</a:t>
            </a:r>
            <a:endParaRPr lang="en-US" dirty="0"/>
          </a:p>
        </p:txBody>
      </p:sp>
      <p:sp>
        <p:nvSpPr>
          <p:cNvPr id="3" name="Content Placeholder 2"/>
          <p:cNvSpPr>
            <a:spLocks noGrp="1"/>
          </p:cNvSpPr>
          <p:nvPr>
            <p:ph idx="1"/>
          </p:nvPr>
        </p:nvSpPr>
        <p:spPr/>
        <p:txBody>
          <a:bodyPr/>
          <a:lstStyle/>
          <a:p>
            <a:r>
              <a:rPr lang="en-US" dirty="0" smtClean="0"/>
              <a:t>Generative </a:t>
            </a:r>
            <a:r>
              <a:rPr lang="en-US" dirty="0"/>
              <a:t>Adversarial </a:t>
            </a:r>
            <a:r>
              <a:rPr lang="en-US" dirty="0" smtClean="0"/>
              <a:t>Network</a:t>
            </a:r>
          </a:p>
          <a:p>
            <a:pPr lvl="1"/>
            <a:r>
              <a:rPr lang="en-US" dirty="0" smtClean="0"/>
              <a:t>Can generate samples in parallel</a:t>
            </a:r>
          </a:p>
          <a:p>
            <a:pPr lvl="1"/>
            <a:r>
              <a:rPr lang="en-US" dirty="0" smtClean="0"/>
              <a:t>No </a:t>
            </a:r>
            <a:r>
              <a:rPr lang="en-US" dirty="0"/>
              <a:t>M</a:t>
            </a:r>
            <a:r>
              <a:rPr lang="en-US" dirty="0" smtClean="0"/>
              <a:t>arkov chains are needed</a:t>
            </a:r>
            <a:endParaRPr lang="he-IL" dirty="0" smtClean="0"/>
          </a:p>
          <a:p>
            <a:pPr lvl="1"/>
            <a:r>
              <a:rPr lang="en-US" dirty="0" smtClean="0"/>
              <a:t>No approximation is needed</a:t>
            </a:r>
            <a:endParaRPr lang="he-IL" dirty="0" smtClean="0"/>
          </a:p>
          <a:p>
            <a:pPr lvl="1"/>
            <a:endParaRPr lang="en-US" dirty="0"/>
          </a:p>
          <a:p>
            <a:r>
              <a:rPr lang="en-US" dirty="0" smtClean="0"/>
              <a:t>But: GAN has several </a:t>
            </a:r>
            <a:r>
              <a:rPr lang="en-US" dirty="0"/>
              <a:t>new </a:t>
            </a:r>
            <a:r>
              <a:rPr lang="en-US" dirty="0" smtClean="0"/>
              <a:t>disadvantages</a:t>
            </a:r>
            <a:endParaRPr lang="he-IL" dirty="0" smtClean="0"/>
          </a:p>
          <a:p>
            <a:pPr lvl="1"/>
            <a:endParaRPr lang="en-US" dirty="0" smtClean="0"/>
          </a:p>
          <a:p>
            <a:pPr lvl="1"/>
            <a:endParaRPr lang="en-US" dirty="0" smtClean="0"/>
          </a:p>
        </p:txBody>
      </p:sp>
      <p:pic>
        <p:nvPicPr>
          <p:cNvPr id="5" name="Picture 4"/>
          <p:cNvPicPr>
            <a:picLocks noChangeAspect="1"/>
          </p:cNvPicPr>
          <p:nvPr/>
        </p:nvPicPr>
        <p:blipFill>
          <a:blip r:embed="rId3"/>
          <a:stretch>
            <a:fillRect/>
          </a:stretch>
        </p:blipFill>
        <p:spPr>
          <a:xfrm>
            <a:off x="7966620" y="3889280"/>
            <a:ext cx="3748890" cy="2526785"/>
          </a:xfrm>
          <a:prstGeom prst="rect">
            <a:avLst/>
          </a:prstGeom>
        </p:spPr>
      </p:pic>
      <p:sp>
        <p:nvSpPr>
          <p:cNvPr id="4" name="Slide Number Placeholder 3"/>
          <p:cNvSpPr>
            <a:spLocks noGrp="1"/>
          </p:cNvSpPr>
          <p:nvPr>
            <p:ph type="sldNum" sz="quarter" idx="12"/>
          </p:nvPr>
        </p:nvSpPr>
        <p:spPr/>
        <p:txBody>
          <a:bodyPr/>
          <a:lstStyle/>
          <a:p>
            <a:fld id="{2A013F82-EE5E-44EE-A61D-E31C6657F26F}" type="slidenum">
              <a:rPr lang="en-US" smtClean="0"/>
              <a:t>28</a:t>
            </a:fld>
            <a:endParaRPr lang="en-US"/>
          </a:p>
        </p:txBody>
      </p:sp>
    </p:spTree>
    <p:extLst>
      <p:ext uri="{BB962C8B-B14F-4D97-AF65-F5344CB8AC3E}">
        <p14:creationId xmlns:p14="http://schemas.microsoft.com/office/powerpoint/2010/main" val="3727935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Roadmap</a:t>
            </a:r>
            <a:endParaRPr lang="en-US" dirty="0"/>
          </a:p>
        </p:txBody>
      </p:sp>
      <p:sp>
        <p:nvSpPr>
          <p:cNvPr id="14" name="Content Placeholder 13"/>
          <p:cNvSpPr>
            <a:spLocks noGrp="1"/>
          </p:cNvSpPr>
          <p:nvPr>
            <p:ph idx="1"/>
          </p:nvPr>
        </p:nvSpPr>
        <p:spPr/>
        <p:txBody>
          <a:bodyPr>
            <a:normAutofit/>
          </a:bodyPr>
          <a:lstStyle/>
          <a:p>
            <a:r>
              <a:rPr lang="en-US" dirty="0" smtClean="0"/>
              <a:t>Generative Models</a:t>
            </a:r>
          </a:p>
          <a:p>
            <a:r>
              <a:rPr lang="en-US" dirty="0" smtClean="0"/>
              <a:t>How do generative model works?</a:t>
            </a:r>
          </a:p>
          <a:p>
            <a:r>
              <a:rPr lang="en-US" dirty="0" smtClean="0">
                <a:solidFill>
                  <a:srgbClr val="FFFF00"/>
                </a:solidFill>
              </a:rPr>
              <a:t>How do GAN work?</a:t>
            </a:r>
          </a:p>
          <a:p>
            <a:r>
              <a:rPr lang="en-US" dirty="0" smtClean="0"/>
              <a:t>Research </a:t>
            </a:r>
            <a:r>
              <a:rPr lang="en-US" dirty="0"/>
              <a:t>Frontiers</a:t>
            </a:r>
            <a:endParaRPr lang="en-US" dirty="0" smtClean="0"/>
          </a:p>
          <a:p>
            <a:endParaRPr lang="en-US" dirty="0"/>
          </a:p>
        </p:txBody>
      </p:sp>
      <p:sp>
        <p:nvSpPr>
          <p:cNvPr id="2" name="Slide Number Placeholder 1"/>
          <p:cNvSpPr>
            <a:spLocks noGrp="1"/>
          </p:cNvSpPr>
          <p:nvPr>
            <p:ph type="sldNum" sz="quarter" idx="12"/>
          </p:nvPr>
        </p:nvSpPr>
        <p:spPr/>
        <p:txBody>
          <a:bodyPr/>
          <a:lstStyle/>
          <a:p>
            <a:fld id="{2A013F82-EE5E-44EE-A61D-E31C6657F26F}" type="slidenum">
              <a:rPr lang="en-US" smtClean="0"/>
              <a:t>29</a:t>
            </a:fld>
            <a:endParaRPr lang="en-US"/>
          </a:p>
        </p:txBody>
      </p:sp>
    </p:spTree>
    <p:extLst>
      <p:ext uri="{BB962C8B-B14F-4D97-AF65-F5344CB8AC3E}">
        <p14:creationId xmlns:p14="http://schemas.microsoft.com/office/powerpoint/2010/main" val="1452901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Roadmap</a:t>
            </a:r>
            <a:endParaRPr lang="en-US" dirty="0"/>
          </a:p>
        </p:txBody>
      </p:sp>
      <p:sp>
        <p:nvSpPr>
          <p:cNvPr id="14" name="Content Placeholder 13"/>
          <p:cNvSpPr>
            <a:spLocks noGrp="1"/>
          </p:cNvSpPr>
          <p:nvPr>
            <p:ph idx="1"/>
          </p:nvPr>
        </p:nvSpPr>
        <p:spPr>
          <a:xfrm>
            <a:off x="1522413" y="1916832"/>
            <a:ext cx="9134391" cy="4114801"/>
          </a:xfrm>
        </p:spPr>
        <p:txBody>
          <a:bodyPr/>
          <a:lstStyle/>
          <a:p>
            <a:r>
              <a:rPr lang="en-US" dirty="0" smtClean="0">
                <a:solidFill>
                  <a:srgbClr val="FFFF00"/>
                </a:solidFill>
              </a:rPr>
              <a:t>Generative Models</a:t>
            </a:r>
          </a:p>
          <a:p>
            <a:r>
              <a:rPr lang="en-US" dirty="0" smtClean="0"/>
              <a:t>How do generative model works?</a:t>
            </a:r>
          </a:p>
          <a:p>
            <a:r>
              <a:rPr lang="en-US" dirty="0" smtClean="0"/>
              <a:t>How do GAN work?</a:t>
            </a:r>
          </a:p>
          <a:p>
            <a:r>
              <a:rPr lang="en-US" dirty="0" smtClean="0"/>
              <a:t>Research </a:t>
            </a:r>
            <a:r>
              <a:rPr lang="en-US" dirty="0"/>
              <a:t>Frontiers</a:t>
            </a:r>
            <a:endParaRPr lang="en-US" dirty="0" smtClean="0"/>
          </a:p>
          <a:p>
            <a:endParaRPr lang="en-US" dirty="0"/>
          </a:p>
        </p:txBody>
      </p:sp>
      <p:sp>
        <p:nvSpPr>
          <p:cNvPr id="2" name="Slide Number Placeholder 1"/>
          <p:cNvSpPr>
            <a:spLocks noGrp="1"/>
          </p:cNvSpPr>
          <p:nvPr>
            <p:ph type="sldNum" sz="quarter" idx="12"/>
          </p:nvPr>
        </p:nvSpPr>
        <p:spPr/>
        <p:txBody>
          <a:bodyPr/>
          <a:lstStyle/>
          <a:p>
            <a:fld id="{2A013F82-EE5E-44EE-A61D-E31C6657F26F}" type="slidenum">
              <a:rPr lang="en-US" smtClean="0"/>
              <a:t>3</a:t>
            </a:fld>
            <a:endParaRPr lang="en-US"/>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How do GAN work?</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33520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2A013F82-EE5E-44EE-A61D-E31C6657F26F}" type="slidenum">
              <a:rPr lang="en-US" smtClean="0"/>
              <a:t>31</a:t>
            </a:fld>
            <a:endParaRPr lang="en-US"/>
          </a:p>
        </p:txBody>
      </p:sp>
    </p:spTree>
    <p:extLst>
      <p:ext uri="{BB962C8B-B14F-4D97-AF65-F5344CB8AC3E}">
        <p14:creationId xmlns:p14="http://schemas.microsoft.com/office/powerpoint/2010/main" val="1308861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GAN work?</a:t>
            </a:r>
            <a:endParaRPr lang="en-US" dirty="0"/>
          </a:p>
        </p:txBody>
      </p:sp>
      <p:sp>
        <p:nvSpPr>
          <p:cNvPr id="5" name="TextBox 4"/>
          <p:cNvSpPr txBox="1"/>
          <p:nvPr/>
        </p:nvSpPr>
        <p:spPr>
          <a:xfrm flipH="1">
            <a:off x="1550500" y="6516052"/>
            <a:ext cx="9115914" cy="307777"/>
          </a:xfrm>
          <a:prstGeom prst="rect">
            <a:avLst/>
          </a:prstGeom>
          <a:noFill/>
        </p:spPr>
        <p:txBody>
          <a:bodyPr wrap="square" rtlCol="0">
            <a:spAutoFit/>
          </a:bodyPr>
          <a:lstStyle/>
          <a:p>
            <a:r>
              <a:rPr lang="en-US" sz="1400" dirty="0"/>
              <a:t>http://guimperarnau.com/blog/2017/03/Fantastic-GANs-and-where-to-find-them</a:t>
            </a:r>
          </a:p>
        </p:txBody>
      </p:sp>
      <p:sp>
        <p:nvSpPr>
          <p:cNvPr id="6" name="Slide Number Placeholder 5"/>
          <p:cNvSpPr>
            <a:spLocks noGrp="1"/>
          </p:cNvSpPr>
          <p:nvPr>
            <p:ph type="sldNum" sz="quarter" idx="12"/>
          </p:nvPr>
        </p:nvSpPr>
        <p:spPr/>
        <p:txBody>
          <a:bodyPr/>
          <a:lstStyle/>
          <a:p>
            <a:fld id="{2A013F82-EE5E-44EE-A61D-E31C6657F26F}" type="slidenum">
              <a:rPr lang="en-US" smtClean="0"/>
              <a:t>32</a:t>
            </a:fld>
            <a:endParaRPr lang="en-US"/>
          </a:p>
        </p:txBody>
      </p:sp>
      <p:pic>
        <p:nvPicPr>
          <p:cNvPr id="1026" name="Picture 2" descr="GAN training over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6469" y="1894891"/>
            <a:ext cx="9239250" cy="4029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5885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GAN work?</a:t>
            </a:r>
          </a:p>
        </p:txBody>
      </p:sp>
      <p:pic>
        <p:nvPicPr>
          <p:cNvPr id="3074" name="Picture 2" descr="Discriminator flow"/>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87554" y="1916832"/>
            <a:ext cx="4858495" cy="45365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flipH="1">
            <a:off x="1550500" y="6516052"/>
            <a:ext cx="9115914" cy="307777"/>
          </a:xfrm>
          <a:prstGeom prst="rect">
            <a:avLst/>
          </a:prstGeom>
          <a:noFill/>
        </p:spPr>
        <p:txBody>
          <a:bodyPr wrap="square" rtlCol="0">
            <a:spAutoFit/>
          </a:bodyPr>
          <a:lstStyle/>
          <a:p>
            <a:r>
              <a:rPr lang="en-US" sz="1400" dirty="0"/>
              <a:t>https://</a:t>
            </a:r>
            <a:r>
              <a:rPr lang="en-US" sz="1400" dirty="0" smtClean="0"/>
              <a:t>sigmoidal.io/beginners-review-of-gan-architectures</a:t>
            </a:r>
            <a:endParaRPr lang="en-US" sz="1400" dirty="0"/>
          </a:p>
        </p:txBody>
      </p:sp>
      <p:sp>
        <p:nvSpPr>
          <p:cNvPr id="3" name="Slide Number Placeholder 2"/>
          <p:cNvSpPr>
            <a:spLocks noGrp="1"/>
          </p:cNvSpPr>
          <p:nvPr>
            <p:ph type="sldNum" sz="quarter" idx="12"/>
          </p:nvPr>
        </p:nvSpPr>
        <p:spPr/>
        <p:txBody>
          <a:bodyPr/>
          <a:lstStyle/>
          <a:p>
            <a:fld id="{2A013F82-EE5E-44EE-A61D-E31C6657F26F}" type="slidenum">
              <a:rPr lang="en-US" smtClean="0"/>
              <a:t>33</a:t>
            </a:fld>
            <a:endParaRPr lang="en-US"/>
          </a:p>
        </p:txBody>
      </p:sp>
    </p:spTree>
    <p:extLst>
      <p:ext uri="{BB962C8B-B14F-4D97-AF65-F5344CB8AC3E}">
        <p14:creationId xmlns:p14="http://schemas.microsoft.com/office/powerpoint/2010/main" val="1154305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GAN work?</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t>34</a:t>
            </a:fld>
            <a:endParaRPr lang="en-US"/>
          </a:p>
        </p:txBody>
      </p:sp>
      <p:pic>
        <p:nvPicPr>
          <p:cNvPr id="4" name="fN3egtFdA7s"/>
          <p:cNvPicPr>
            <a:picLocks noRot="1" noChangeAspect="1"/>
          </p:cNvPicPr>
          <p:nvPr>
            <a:videoFile r:link="rId1"/>
          </p:nvPr>
        </p:nvPicPr>
        <p:blipFill>
          <a:blip r:embed="rId4"/>
          <a:stretch>
            <a:fillRect/>
          </a:stretch>
        </p:blipFill>
        <p:spPr>
          <a:xfrm>
            <a:off x="1522413" y="1867852"/>
            <a:ext cx="7895943" cy="4441468"/>
          </a:xfrm>
          <a:prstGeom prst="rect">
            <a:avLst/>
          </a:prstGeom>
        </p:spPr>
      </p:pic>
    </p:spTree>
    <p:extLst>
      <p:ext uri="{BB962C8B-B14F-4D97-AF65-F5344CB8AC3E}">
        <p14:creationId xmlns:p14="http://schemas.microsoft.com/office/powerpoint/2010/main" val="2087314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GAN work?</a:t>
            </a:r>
          </a:p>
        </p:txBody>
      </p:sp>
      <p:sp>
        <p:nvSpPr>
          <p:cNvPr id="3" name="Text Placeholder 2"/>
          <p:cNvSpPr>
            <a:spLocks noGrp="1"/>
          </p:cNvSpPr>
          <p:nvPr>
            <p:ph type="body" idx="1"/>
          </p:nvPr>
        </p:nvSpPr>
        <p:spPr/>
        <p:txBody>
          <a:bodyPr/>
          <a:lstStyle/>
          <a:p>
            <a:r>
              <a:rPr lang="en-US" dirty="0"/>
              <a:t>Generator</a:t>
            </a:r>
          </a:p>
        </p:txBody>
      </p:sp>
      <mc:AlternateContent xmlns:mc="http://schemas.openxmlformats.org/markup-compatibility/2006" xmlns:a14="http://schemas.microsoft.com/office/drawing/2010/main">
        <mc:Choice Requires="a14">
          <p:sp>
            <p:nvSpPr>
              <p:cNvPr id="4" name="Content Placeholder 3"/>
              <p:cNvSpPr>
                <a:spLocks noGrp="1"/>
              </p:cNvSpPr>
              <p:nvPr>
                <p:ph sz="half" idx="2"/>
              </p:nvPr>
            </p:nvSpPr>
            <p:spPr>
              <a:xfrm>
                <a:off x="1522411" y="2816696"/>
                <a:ext cx="4416552" cy="3276600"/>
              </a:xfrm>
            </p:spPr>
            <p:txBody>
              <a:bodyPr>
                <a:normAutofit/>
              </a:bodyPr>
              <a:lstStyle/>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𝐺</m:t>
                      </m:r>
                      <m:d>
                        <m:dPr>
                          <m:ctrlPr>
                            <a:rPr lang="en-US" i="1">
                              <a:latin typeface="Cambria Math" panose="02040503050406030204" pitchFamily="18" charset="0"/>
                            </a:rPr>
                          </m:ctrlPr>
                        </m:dPr>
                        <m:e>
                          <m:r>
                            <a:rPr lang="en-US" i="1">
                              <a:latin typeface="Cambria Math" panose="02040503050406030204" pitchFamily="18" charset="0"/>
                            </a:rPr>
                            <m:t>𝑧</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e>
                            <m:sup>
                              <m:d>
                                <m:dPr>
                                  <m:ctrlPr>
                                    <a:rPr lang="en-US" i="1">
                                      <a:latin typeface="Cambria Math" panose="02040503050406030204" pitchFamily="18" charset="0"/>
                                    </a:rPr>
                                  </m:ctrlPr>
                                </m:dPr>
                                <m:e>
                                  <m:r>
                                    <a:rPr lang="en-US" i="1">
                                      <a:latin typeface="Cambria Math" panose="02040503050406030204" pitchFamily="18" charset="0"/>
                                    </a:rPr>
                                    <m:t>𝐺</m:t>
                                  </m:r>
                                </m:e>
                              </m:d>
                            </m:sup>
                          </m:sSup>
                        </m:e>
                      </m:d>
                      <m:r>
                        <a:rPr lang="en-US" i="1">
                          <a:latin typeface="Cambria Math" panose="02040503050406030204" pitchFamily="18" charset="0"/>
                        </a:rPr>
                        <m:t>=</m:t>
                      </m:r>
                      <m:r>
                        <a:rPr lang="en-US" i="1">
                          <a:latin typeface="Cambria Math" panose="02040503050406030204" pitchFamily="18" charset="0"/>
                        </a:rPr>
                        <m:t>𝑥</m:t>
                      </m:r>
                    </m:oMath>
                  </m:oMathPara>
                </a14:m>
                <a:endParaRPr lang="en-US" dirty="0"/>
              </a:p>
              <a:p>
                <a:pPr marL="0" indent="0">
                  <a:buNone/>
                </a:pPr>
                <a:r>
                  <a:rPr lang="en-US" dirty="0"/>
                  <a:t>Where:</a:t>
                </a:r>
              </a:p>
              <a:p>
                <a:r>
                  <a:rPr lang="en-US" dirty="0"/>
                  <a:t>z – random vector</a:t>
                </a: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e>
                      <m:sup>
                        <m:d>
                          <m:dPr>
                            <m:ctrlPr>
                              <a:rPr lang="en-US" i="1">
                                <a:latin typeface="Cambria Math" panose="02040503050406030204" pitchFamily="18" charset="0"/>
                              </a:rPr>
                            </m:ctrlPr>
                          </m:dPr>
                          <m:e>
                            <m:r>
                              <a:rPr lang="en-US" i="1">
                                <a:latin typeface="Cambria Math" panose="02040503050406030204" pitchFamily="18" charset="0"/>
                              </a:rPr>
                              <m:t>𝐺</m:t>
                            </m:r>
                          </m:e>
                        </m:d>
                      </m:sup>
                    </m:sSup>
                  </m:oMath>
                </a14:m>
                <a:r>
                  <a:rPr lang="en-US" dirty="0"/>
                  <a:t> - Learning parameters of G</a:t>
                </a:r>
              </a:p>
              <a:p>
                <a:r>
                  <a:rPr lang="en-US" dirty="0"/>
                  <a:t>x – the fake image</a:t>
                </a:r>
              </a:p>
              <a:p>
                <a:pPr marL="0" indent="0">
                  <a:buNone/>
                </a:pPr>
                <a:endParaRPr lang="en-US" dirty="0" smtClean="0"/>
              </a:p>
              <a:p>
                <a:pPr marL="0" indent="0">
                  <a:buNone/>
                </a:pPr>
                <a:endParaRPr lang="en-US" dirty="0"/>
              </a:p>
              <a:p>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xfrm>
                <a:off x="1522411" y="2816696"/>
                <a:ext cx="4416552" cy="3276600"/>
              </a:xfrm>
              <a:blipFill rotWithShape="0">
                <a:blip r:embed="rId2"/>
                <a:stretch>
                  <a:fillRect l="-2210" r="-1105"/>
                </a:stretch>
              </a:blipFill>
            </p:spPr>
            <p:txBody>
              <a:bodyPr/>
              <a:lstStyle/>
              <a:p>
                <a:r>
                  <a:rPr lang="en-US">
                    <a:noFill/>
                  </a:rPr>
                  <a:t> </a:t>
                </a:r>
              </a:p>
            </p:txBody>
          </p:sp>
        </mc:Fallback>
      </mc:AlternateContent>
      <p:sp>
        <p:nvSpPr>
          <p:cNvPr id="5" name="Text Placeholder 4"/>
          <p:cNvSpPr>
            <a:spLocks noGrp="1"/>
          </p:cNvSpPr>
          <p:nvPr>
            <p:ph type="body" sz="quarter" idx="3"/>
          </p:nvPr>
        </p:nvSpPr>
        <p:spPr/>
        <p:txBody>
          <a:bodyPr/>
          <a:lstStyle/>
          <a:p>
            <a:r>
              <a:rPr lang="en-US" dirty="0"/>
              <a:t>Discriminator</a:t>
            </a:r>
            <a:endParaRPr lang="en-US" b="1" dirty="0"/>
          </a:p>
        </p:txBody>
      </p:sp>
      <mc:AlternateContent xmlns:mc="http://schemas.openxmlformats.org/markup-compatibility/2006" xmlns:a14="http://schemas.microsoft.com/office/drawing/2010/main">
        <mc:Choice Requires="a14">
          <p:sp>
            <p:nvSpPr>
              <p:cNvPr id="6" name="Content Placeholder 5"/>
              <p:cNvSpPr>
                <a:spLocks noGrp="1"/>
              </p:cNvSpPr>
              <p:nvPr>
                <p:ph sz="quarter" idx="4"/>
              </p:nvPr>
            </p:nvSpPr>
            <p:spPr/>
            <p:txBody>
              <a:bodyPr>
                <a:normAutofit lnSpcReduction="10000"/>
              </a:bodyPr>
              <a:lstStyle/>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𝐷</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e>
                            <m:sup>
                              <m:d>
                                <m:dPr>
                                  <m:ctrlPr>
                                    <a:rPr lang="en-US" i="1">
                                      <a:latin typeface="Cambria Math" panose="02040503050406030204" pitchFamily="18" charset="0"/>
                                    </a:rPr>
                                  </m:ctrlPr>
                                </m:dPr>
                                <m:e>
                                  <m:r>
                                    <a:rPr lang="en-US" i="1">
                                      <a:latin typeface="Cambria Math" panose="02040503050406030204" pitchFamily="18" charset="0"/>
                                    </a:rPr>
                                    <m:t>𝐷</m:t>
                                  </m:r>
                                </m:e>
                              </m:d>
                            </m:sup>
                          </m:sSup>
                        </m:e>
                      </m:d>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oMath>
                  </m:oMathPara>
                </a14:m>
                <a:endParaRPr lang="en-US" dirty="0"/>
              </a:p>
              <a:p>
                <a:pPr marL="0" indent="0">
                  <a:buNone/>
                </a:pPr>
                <a:r>
                  <a:rPr lang="en-US" dirty="0"/>
                  <a:t>Where:</a:t>
                </a:r>
              </a:p>
              <a:p>
                <a:r>
                  <a:rPr lang="en-US" dirty="0"/>
                  <a:t>x – image</a:t>
                </a: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e>
                      <m:sup>
                        <m:d>
                          <m:dPr>
                            <m:ctrlPr>
                              <a:rPr lang="en-US" i="1">
                                <a:latin typeface="Cambria Math" panose="02040503050406030204" pitchFamily="18" charset="0"/>
                              </a:rPr>
                            </m:ctrlPr>
                          </m:dPr>
                          <m:e>
                            <m:r>
                              <a:rPr lang="en-US" i="1">
                                <a:latin typeface="Cambria Math" panose="02040503050406030204" pitchFamily="18" charset="0"/>
                              </a:rPr>
                              <m:t>𝐷</m:t>
                            </m:r>
                          </m:e>
                        </m:d>
                      </m:sup>
                    </m:sSup>
                  </m:oMath>
                </a14:m>
                <a:r>
                  <a:rPr lang="en-US" dirty="0"/>
                  <a:t> - learning parameters of D</a:t>
                </a:r>
              </a:p>
              <a:p>
                <a:r>
                  <a:rPr lang="en-US" dirty="0"/>
                  <a:t>0 – if x is fake</a:t>
                </a:r>
              </a:p>
              <a:p>
                <a:r>
                  <a:rPr lang="en-US" dirty="0"/>
                  <a:t>1 – if x is real</a:t>
                </a:r>
              </a:p>
            </p:txBody>
          </p:sp>
        </mc:Choice>
        <mc:Fallback xmlns="">
          <p:sp>
            <p:nvSpPr>
              <p:cNvPr id="6" name="Content Placeholder 5"/>
              <p:cNvSpPr>
                <a:spLocks noGrp="1" noRot="1" noChangeAspect="1" noMove="1" noResize="1" noEditPoints="1" noAdjustHandles="1" noChangeArrowheads="1" noChangeShapeType="1" noTextEdit="1"/>
              </p:cNvSpPr>
              <p:nvPr>
                <p:ph sz="quarter" idx="4"/>
              </p:nvPr>
            </p:nvSpPr>
            <p:spPr>
              <a:blipFill rotWithShape="0">
                <a:blip r:embed="rId3"/>
                <a:stretch>
                  <a:fillRect l="-2069"/>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2A013F82-EE5E-44EE-A61D-E31C6657F26F}" type="slidenum">
              <a:rPr lang="en-US" smtClean="0"/>
              <a:t>35</a:t>
            </a:fld>
            <a:endParaRPr lang="en-US"/>
          </a:p>
        </p:txBody>
      </p:sp>
    </p:spTree>
    <p:extLst>
      <p:ext uri="{BB962C8B-B14F-4D97-AF65-F5344CB8AC3E}">
        <p14:creationId xmlns:p14="http://schemas.microsoft.com/office/powerpoint/2010/main" val="346609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Cost Functions</a:t>
            </a:r>
            <a:endParaRPr lang="en-US" dirty="0"/>
          </a:p>
        </p:txBody>
      </p:sp>
      <p:sp>
        <p:nvSpPr>
          <p:cNvPr id="3" name="Text Placeholder 2"/>
          <p:cNvSpPr>
            <a:spLocks noGrp="1"/>
          </p:cNvSpPr>
          <p:nvPr>
            <p:ph type="body" idx="1"/>
          </p:nvPr>
        </p:nvSpPr>
        <p:spPr/>
        <p:txBody>
          <a:bodyPr/>
          <a:lstStyle/>
          <a:p>
            <a:r>
              <a:rPr lang="en-US" dirty="0"/>
              <a:t>Generator</a:t>
            </a:r>
          </a:p>
        </p:txBody>
      </p:sp>
      <mc:AlternateContent xmlns:mc="http://schemas.openxmlformats.org/markup-compatibility/2006" xmlns:a14="http://schemas.microsoft.com/office/drawing/2010/main">
        <mc:Choice Requires="a14">
          <p:sp>
            <p:nvSpPr>
              <p:cNvPr id="4" name="Content Placeholder 3"/>
              <p:cNvSpPr>
                <a:spLocks noGrp="1"/>
              </p:cNvSpPr>
              <p:nvPr>
                <p:ph sz="half" idx="2"/>
              </p:nvPr>
            </p:nvSpPr>
            <p:spPr>
              <a:xfrm>
                <a:off x="1522411" y="2743201"/>
                <a:ext cx="4416552" cy="2774031"/>
              </a:xfrm>
            </p:spPr>
            <p:txBody>
              <a:bodyPr/>
              <a:lstStyle/>
              <a:p>
                <a:pPr marL="0" indent="0">
                  <a:buNone/>
                </a:pPr>
                <a14:m>
                  <m:oMathPara xmlns:m="http://schemas.openxmlformats.org/officeDocument/2006/math">
                    <m:oMathParaPr>
                      <m:jc m:val="left"/>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𝐺</m:t>
                              </m:r>
                            </m:e>
                          </m:d>
                        </m:sup>
                      </m:sSup>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e>
                            <m:sup>
                              <m:d>
                                <m:dPr>
                                  <m:ctrlPr>
                                    <a:rPr lang="en-US" i="1">
                                      <a:latin typeface="Cambria Math" panose="02040503050406030204" pitchFamily="18" charset="0"/>
                                    </a:rPr>
                                  </m:ctrlPr>
                                </m:dPr>
                                <m:e>
                                  <m:r>
                                    <a:rPr lang="en-US" i="1">
                                      <a:latin typeface="Cambria Math" panose="02040503050406030204" pitchFamily="18" charset="0"/>
                                    </a:rPr>
                                    <m:t>𝐷</m:t>
                                  </m:r>
                                </m:e>
                              </m:d>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e>
                            <m:sup>
                              <m:d>
                                <m:dPr>
                                  <m:ctrlPr>
                                    <a:rPr lang="en-US" i="1">
                                      <a:latin typeface="Cambria Math" panose="02040503050406030204" pitchFamily="18" charset="0"/>
                                    </a:rPr>
                                  </m:ctrlPr>
                                </m:dPr>
                                <m:e>
                                  <m:r>
                                    <a:rPr lang="en-US" i="1">
                                      <a:latin typeface="Cambria Math" panose="02040503050406030204" pitchFamily="18" charset="0"/>
                                    </a:rPr>
                                    <m:t>𝐺</m:t>
                                  </m:r>
                                </m:e>
                              </m:d>
                            </m:sup>
                          </m:sSup>
                        </m:e>
                      </m:d>
                    </m:oMath>
                  </m:oMathPara>
                </a14:m>
                <a:endParaRPr lang="en-US" dirty="0"/>
              </a:p>
              <a:p>
                <a:pPr marL="0" indent="0">
                  <a:buNone/>
                </a:pPr>
                <a:endParaRPr lang="en-US" dirty="0"/>
              </a:p>
              <a:p>
                <a:pPr marL="0" indent="0">
                  <a:buNone/>
                </a:pPr>
                <a:r>
                  <a:rPr lang="en-US" dirty="0"/>
                  <a:t>The goal is to minimize the cost function while controlling only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e>
                      <m:sup>
                        <m:d>
                          <m:dPr>
                            <m:ctrlPr>
                              <a:rPr lang="en-US" i="1">
                                <a:latin typeface="Cambria Math" panose="02040503050406030204" pitchFamily="18" charset="0"/>
                              </a:rPr>
                            </m:ctrlPr>
                          </m:dPr>
                          <m:e>
                            <m:r>
                              <a:rPr lang="en-US" i="1">
                                <a:latin typeface="Cambria Math" panose="02040503050406030204" pitchFamily="18" charset="0"/>
                              </a:rPr>
                              <m:t>𝐺</m:t>
                            </m:r>
                          </m:e>
                        </m:d>
                      </m:sup>
                    </m:sSup>
                  </m:oMath>
                </a14:m>
                <a:endParaRPr lang="en-US" sz="2800" dirty="0"/>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xfrm>
                <a:off x="1522411" y="2743201"/>
                <a:ext cx="4416552" cy="2774031"/>
              </a:xfrm>
              <a:blipFill rotWithShape="0">
                <a:blip r:embed="rId3"/>
                <a:stretch>
                  <a:fillRect l="-2210"/>
                </a:stretch>
              </a:blipFill>
            </p:spPr>
            <p:txBody>
              <a:bodyPr/>
              <a:lstStyle/>
              <a:p>
                <a:r>
                  <a:rPr lang="en-US">
                    <a:noFill/>
                  </a:rPr>
                  <a:t> </a:t>
                </a:r>
              </a:p>
            </p:txBody>
          </p:sp>
        </mc:Fallback>
      </mc:AlternateContent>
      <p:sp>
        <p:nvSpPr>
          <p:cNvPr id="5" name="Text Placeholder 4"/>
          <p:cNvSpPr>
            <a:spLocks noGrp="1"/>
          </p:cNvSpPr>
          <p:nvPr>
            <p:ph type="body" sz="quarter" idx="3"/>
          </p:nvPr>
        </p:nvSpPr>
        <p:spPr/>
        <p:txBody>
          <a:bodyPr/>
          <a:lstStyle/>
          <a:p>
            <a:r>
              <a:rPr lang="en-US" dirty="0"/>
              <a:t>Discriminator</a:t>
            </a:r>
          </a:p>
        </p:txBody>
      </p:sp>
      <mc:AlternateContent xmlns:mc="http://schemas.openxmlformats.org/markup-compatibility/2006" xmlns:a14="http://schemas.microsoft.com/office/drawing/2010/main">
        <mc:Choice Requires="a14">
          <p:sp>
            <p:nvSpPr>
              <p:cNvPr id="6" name="Content Placeholder 5"/>
              <p:cNvSpPr>
                <a:spLocks noGrp="1"/>
              </p:cNvSpPr>
              <p:nvPr>
                <p:ph sz="quarter" idx="4"/>
              </p:nvPr>
            </p:nvSpPr>
            <p:spPr>
              <a:xfrm>
                <a:off x="6249861" y="2743201"/>
                <a:ext cx="4416552" cy="2774031"/>
              </a:xfrm>
            </p:spPr>
            <p:txBody>
              <a:bodyPr/>
              <a:lstStyle/>
              <a:p>
                <a:pPr marL="0" indent="0">
                  <a:buNone/>
                </a:pPr>
                <a14:m>
                  <m:oMathPara xmlns:m="http://schemas.openxmlformats.org/officeDocument/2006/math">
                    <m:oMathParaPr>
                      <m:jc m:val="left"/>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e>
                            <m:sup>
                              <m:d>
                                <m:dPr>
                                  <m:ctrlPr>
                                    <a:rPr lang="en-US" i="1">
                                      <a:latin typeface="Cambria Math" panose="02040503050406030204" pitchFamily="18" charset="0"/>
                                    </a:rPr>
                                  </m:ctrlPr>
                                </m:dPr>
                                <m:e>
                                  <m:r>
                                    <a:rPr lang="en-US" i="1">
                                      <a:latin typeface="Cambria Math" panose="02040503050406030204" pitchFamily="18" charset="0"/>
                                    </a:rPr>
                                    <m:t>𝐷</m:t>
                                  </m:r>
                                </m:e>
                              </m:d>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e>
                            <m:sup>
                              <m:d>
                                <m:dPr>
                                  <m:ctrlPr>
                                    <a:rPr lang="en-US" i="1">
                                      <a:latin typeface="Cambria Math" panose="02040503050406030204" pitchFamily="18" charset="0"/>
                                    </a:rPr>
                                  </m:ctrlPr>
                                </m:dPr>
                                <m:e>
                                  <m:r>
                                    <a:rPr lang="en-US" i="1">
                                      <a:latin typeface="Cambria Math" panose="02040503050406030204" pitchFamily="18" charset="0"/>
                                    </a:rPr>
                                    <m:t>𝐺</m:t>
                                  </m:r>
                                </m:e>
                              </m:d>
                            </m:sup>
                          </m:sSup>
                        </m:e>
                      </m:d>
                    </m:oMath>
                  </m:oMathPara>
                </a14:m>
                <a:endParaRPr lang="en-US" dirty="0"/>
              </a:p>
              <a:p>
                <a:pPr marL="0" indent="0">
                  <a:buNone/>
                </a:pPr>
                <a:endParaRPr lang="en-US" dirty="0"/>
              </a:p>
              <a:p>
                <a:pPr marL="0" indent="0">
                  <a:buNone/>
                </a:pPr>
                <a:r>
                  <a:rPr lang="en-US" dirty="0"/>
                  <a:t>The goal is to minimize the cost function while controlling only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e>
                      <m:sup>
                        <m:d>
                          <m:dPr>
                            <m:ctrlPr>
                              <a:rPr lang="en-US" i="1">
                                <a:latin typeface="Cambria Math" panose="02040503050406030204" pitchFamily="18" charset="0"/>
                              </a:rPr>
                            </m:ctrlPr>
                          </m:dPr>
                          <m:e>
                            <m:r>
                              <a:rPr lang="en-US" i="1">
                                <a:latin typeface="Cambria Math" panose="02040503050406030204" pitchFamily="18" charset="0"/>
                              </a:rPr>
                              <m:t>𝐷</m:t>
                            </m:r>
                          </m:e>
                        </m:d>
                      </m:sup>
                    </m:sSup>
                  </m:oMath>
                </a14:m>
                <a:endParaRPr lang="en-US" sz="2800" dirty="0"/>
              </a:p>
            </p:txBody>
          </p:sp>
        </mc:Choice>
        <mc:Fallback xmlns="">
          <p:sp>
            <p:nvSpPr>
              <p:cNvPr id="6" name="Content Placeholder 5"/>
              <p:cNvSpPr>
                <a:spLocks noGrp="1" noRot="1" noChangeAspect="1" noMove="1" noResize="1" noEditPoints="1" noAdjustHandles="1" noChangeArrowheads="1" noChangeShapeType="1" noTextEdit="1"/>
              </p:cNvSpPr>
              <p:nvPr>
                <p:ph sz="quarter" idx="4"/>
              </p:nvPr>
            </p:nvSpPr>
            <p:spPr>
              <a:xfrm>
                <a:off x="6249861" y="2743201"/>
                <a:ext cx="4416552" cy="2774031"/>
              </a:xfrm>
              <a:blipFill rotWithShape="0">
                <a:blip r:embed="rId4"/>
                <a:stretch>
                  <a:fillRect l="-2069"/>
                </a:stretch>
              </a:blipFill>
            </p:spPr>
            <p:txBody>
              <a:bodyPr/>
              <a:lstStyle/>
              <a:p>
                <a:r>
                  <a:rPr lang="en-US">
                    <a:noFill/>
                  </a:rPr>
                  <a:t> </a:t>
                </a:r>
              </a:p>
            </p:txBody>
          </p:sp>
        </mc:Fallback>
      </mc:AlternateContent>
      <p:sp>
        <p:nvSpPr>
          <p:cNvPr id="7" name="TextBox 6"/>
          <p:cNvSpPr txBox="1"/>
          <p:nvPr/>
        </p:nvSpPr>
        <p:spPr>
          <a:xfrm>
            <a:off x="1522412" y="5877272"/>
            <a:ext cx="9144002" cy="523220"/>
          </a:xfrm>
          <a:prstGeom prst="rect">
            <a:avLst/>
          </a:prstGeom>
          <a:noFill/>
        </p:spPr>
        <p:txBody>
          <a:bodyPr wrap="square" rtlCol="0">
            <a:spAutoFit/>
          </a:bodyPr>
          <a:lstStyle/>
          <a:p>
            <a:r>
              <a:rPr lang="en-US" sz="2800" dirty="0" smtClean="0"/>
              <a:t>Optimization problem or a game problem?</a:t>
            </a:r>
            <a:endParaRPr lang="en-US" sz="2800" dirty="0"/>
          </a:p>
        </p:txBody>
      </p:sp>
      <p:sp>
        <p:nvSpPr>
          <p:cNvPr id="8" name="Slide Number Placeholder 7"/>
          <p:cNvSpPr>
            <a:spLocks noGrp="1"/>
          </p:cNvSpPr>
          <p:nvPr>
            <p:ph type="sldNum" sz="quarter" idx="12"/>
          </p:nvPr>
        </p:nvSpPr>
        <p:spPr/>
        <p:txBody>
          <a:bodyPr/>
          <a:lstStyle/>
          <a:p>
            <a:fld id="{2A013F82-EE5E-44EE-A61D-E31C6657F26F}" type="slidenum">
              <a:rPr lang="en-US" smtClean="0"/>
              <a:t>36</a:t>
            </a:fld>
            <a:endParaRPr lang="en-US"/>
          </a:p>
        </p:txBody>
      </p:sp>
    </p:spTree>
    <p:extLst>
      <p:ext uri="{BB962C8B-B14F-4D97-AF65-F5344CB8AC3E}">
        <p14:creationId xmlns:p14="http://schemas.microsoft.com/office/powerpoint/2010/main" val="3784556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 </a:t>
            </a:r>
            <a:r>
              <a:rPr lang="en-US" dirty="0" smtClean="0"/>
              <a:t>Functions - Nash </a:t>
            </a:r>
            <a:r>
              <a:rPr lang="en-US" dirty="0"/>
              <a:t>Equilibrium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dirty="0" smtClean="0"/>
              </a:p>
              <a:p>
                <a:r>
                  <a:rPr lang="en-US" dirty="0" smtClean="0"/>
                  <a:t>In this context Nash Equilibrium is the tuple </a:t>
                </a:r>
                <a14:m>
                  <m:oMath xmlns:m="http://schemas.openxmlformats.org/officeDocument/2006/math">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e>
                          <m:sup>
                            <m:d>
                              <m:dPr>
                                <m:ctrlPr>
                                  <a:rPr lang="en-US" i="1">
                                    <a:latin typeface="Cambria Math" panose="02040503050406030204" pitchFamily="18" charset="0"/>
                                  </a:rPr>
                                </m:ctrlPr>
                              </m:dPr>
                              <m:e>
                                <m:r>
                                  <a:rPr lang="en-US" i="1">
                                    <a:latin typeface="Cambria Math" panose="02040503050406030204" pitchFamily="18" charset="0"/>
                                  </a:rPr>
                                  <m:t>𝐷</m:t>
                                </m:r>
                              </m:e>
                            </m:d>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e>
                          <m:sup>
                            <m:d>
                              <m:dPr>
                                <m:ctrlPr>
                                  <a:rPr lang="en-US" i="1">
                                    <a:latin typeface="Cambria Math" panose="02040503050406030204" pitchFamily="18" charset="0"/>
                                  </a:rPr>
                                </m:ctrlPr>
                              </m:dPr>
                              <m:e>
                                <m:r>
                                  <a:rPr lang="en-US" i="1">
                                    <a:latin typeface="Cambria Math" panose="02040503050406030204" pitchFamily="18" charset="0"/>
                                  </a:rPr>
                                  <m:t>𝐺</m:t>
                                </m:r>
                              </m:e>
                            </m:d>
                          </m:sup>
                        </m:sSup>
                      </m:e>
                    </m:d>
                  </m:oMath>
                </a14:m>
                <a:r>
                  <a:rPr lang="en-US" dirty="0" smtClean="0"/>
                  <a:t> that is a local minimum of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oMath>
                </a14:m>
                <a:r>
                  <a:rPr lang="en-US" dirty="0" smtClean="0"/>
                  <a:t> with respect to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e>
                      <m:sup>
                        <m:d>
                          <m:dPr>
                            <m:ctrlPr>
                              <a:rPr lang="en-US" i="1">
                                <a:latin typeface="Cambria Math" panose="02040503050406030204" pitchFamily="18" charset="0"/>
                              </a:rPr>
                            </m:ctrlPr>
                          </m:dPr>
                          <m:e>
                            <m:r>
                              <a:rPr lang="en-US" b="0" i="1" smtClean="0">
                                <a:latin typeface="Cambria Math" panose="02040503050406030204" pitchFamily="18" charset="0"/>
                              </a:rPr>
                              <m:t>𝐷</m:t>
                            </m:r>
                          </m:e>
                        </m:d>
                      </m:sup>
                    </m:sSup>
                  </m:oMath>
                </a14:m>
                <a:r>
                  <a:rPr lang="en-US" dirty="0" smtClean="0"/>
                  <a:t>, and a local minimum of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oMath>
                </a14:m>
                <a:r>
                  <a:rPr lang="en-US" dirty="0"/>
                  <a:t> with respect to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oMath>
                </a14:m>
                <a:endParaRPr lang="en-US" dirty="0" smtClean="0"/>
              </a:p>
              <a:p>
                <a:pPr marL="0" indent="0">
                  <a:buNone/>
                </a:pPr>
                <a:r>
                  <a:rPr lang="en-US" dirty="0" smtClean="0"/>
                  <a:t>  </a:t>
                </a:r>
              </a:p>
              <a:p>
                <a:r>
                  <a:rPr lang="en-US" dirty="0" smtClean="0"/>
                  <a:t>Local minimum is a point in the parameter space, where all neighboring points have greater or equal points.</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35" r="-120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A013F82-EE5E-44EE-A61D-E31C6657F26F}" type="slidenum">
              <a:rPr lang="en-US" smtClean="0"/>
              <a:t>37</a:t>
            </a:fld>
            <a:endParaRPr lang="en-US"/>
          </a:p>
        </p:txBody>
      </p:sp>
    </p:spTree>
    <p:extLst>
      <p:ext uri="{BB962C8B-B14F-4D97-AF65-F5344CB8AC3E}">
        <p14:creationId xmlns:p14="http://schemas.microsoft.com/office/powerpoint/2010/main" val="1238007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Cost Functions</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2A013F82-EE5E-44EE-A61D-E31C6657F26F}" type="slidenum">
              <a:rPr lang="en-US" smtClean="0"/>
              <a:t>38</a:t>
            </a:fld>
            <a:endParaRPr lang="en-US"/>
          </a:p>
        </p:txBody>
      </p:sp>
    </p:spTree>
    <p:extLst>
      <p:ext uri="{BB962C8B-B14F-4D97-AF65-F5344CB8AC3E}">
        <p14:creationId xmlns:p14="http://schemas.microsoft.com/office/powerpoint/2010/main" val="6904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Cost Functions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The Discriminator Cost Function:</a:t>
                </a:r>
              </a:p>
              <a:p>
                <a:endParaRPr lang="en-US" dirty="0"/>
              </a:p>
              <a:p>
                <a:endParaRPr lang="en-US" dirty="0" smtClean="0"/>
              </a:p>
              <a:p>
                <a:r>
                  <a:rPr lang="en-US" dirty="0" smtClean="0"/>
                  <a:t>To minimize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oMath>
                </a14:m>
                <a:r>
                  <a:rPr lang="en-US" dirty="0" smtClean="0"/>
                  <a:t> with respect to D:</a:t>
                </a:r>
              </a:p>
              <a:p>
                <a:pPr marL="0" indent="0">
                  <a:buNone/>
                </a:pPr>
                <a:endParaRPr lang="en-US" dirty="0"/>
              </a:p>
              <a:p>
                <a:endParaRPr lang="en-US" dirty="0" smtClean="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35" t="-1923"/>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1871393" y="2348880"/>
            <a:ext cx="9134391" cy="1019945"/>
          </a:xfrm>
          <a:prstGeom prst="rect">
            <a:avLst/>
          </a:prstGeom>
        </p:spPr>
      </p:pic>
      <p:sp>
        <p:nvSpPr>
          <p:cNvPr id="4" name="Slide Number Placeholder 3"/>
          <p:cNvSpPr>
            <a:spLocks noGrp="1"/>
          </p:cNvSpPr>
          <p:nvPr>
            <p:ph type="sldNum" sz="quarter" idx="12"/>
          </p:nvPr>
        </p:nvSpPr>
        <p:spPr/>
        <p:txBody>
          <a:bodyPr/>
          <a:lstStyle/>
          <a:p>
            <a:fld id="{2A013F82-EE5E-44EE-A61D-E31C6657F26F}" type="slidenum">
              <a:rPr lang="en-US" smtClean="0"/>
              <a:t>39</a:t>
            </a:fld>
            <a:endParaRPr lang="en-US"/>
          </a:p>
        </p:txBody>
      </p:sp>
      <p:pic>
        <p:nvPicPr>
          <p:cNvPr id="6" name="Picture 5"/>
          <p:cNvPicPr>
            <a:picLocks noChangeAspect="1"/>
          </p:cNvPicPr>
          <p:nvPr/>
        </p:nvPicPr>
        <p:blipFill>
          <a:blip r:embed="rId5"/>
          <a:stretch>
            <a:fillRect/>
          </a:stretch>
        </p:blipFill>
        <p:spPr>
          <a:xfrm>
            <a:off x="1898296" y="4077072"/>
            <a:ext cx="1810003" cy="724001"/>
          </a:xfrm>
          <a:prstGeom prst="rect">
            <a:avLst/>
          </a:prstGeom>
        </p:spPr>
      </p:pic>
      <p:pic>
        <p:nvPicPr>
          <p:cNvPr id="7" name="Picture 6"/>
          <p:cNvPicPr>
            <a:picLocks noChangeAspect="1"/>
          </p:cNvPicPr>
          <p:nvPr/>
        </p:nvPicPr>
        <p:blipFill>
          <a:blip r:embed="rId6"/>
          <a:stretch>
            <a:fillRect/>
          </a:stretch>
        </p:blipFill>
        <p:spPr>
          <a:xfrm>
            <a:off x="1898296" y="5013176"/>
            <a:ext cx="3105583" cy="657317"/>
          </a:xfrm>
          <a:prstGeom prst="rect">
            <a:avLst/>
          </a:prstGeom>
        </p:spPr>
      </p:pic>
    </p:spTree>
    <p:extLst>
      <p:ext uri="{BB962C8B-B14F-4D97-AF65-F5344CB8AC3E}">
        <p14:creationId xmlns:p14="http://schemas.microsoft.com/office/powerpoint/2010/main" val="4150181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Generative Models</a:t>
            </a:r>
          </a:p>
        </p:txBody>
      </p:sp>
      <p:sp>
        <p:nvSpPr>
          <p:cNvPr id="3" name="Subtitle 2"/>
          <p:cNvSpPr>
            <a:spLocks noGrp="1"/>
          </p:cNvSpPr>
          <p:nvPr>
            <p:ph type="subTitle" idx="1"/>
          </p:nvPr>
        </p:nvSpPr>
        <p:spPr/>
        <p:txBody>
          <a:bodyPr/>
          <a:lstStyle/>
          <a:p>
            <a:r>
              <a:rPr lang="en-US" dirty="0"/>
              <a:t>Given a training data, generate new samples from the same distribution</a:t>
            </a:r>
          </a:p>
          <a:p>
            <a:endParaRPr lang="en-US" dirty="0"/>
          </a:p>
        </p:txBody>
      </p:sp>
    </p:spTree>
    <p:extLst>
      <p:ext uri="{BB962C8B-B14F-4D97-AF65-F5344CB8AC3E}">
        <p14:creationId xmlns:p14="http://schemas.microsoft.com/office/powerpoint/2010/main" val="152426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68533" y="1904999"/>
                <a:ext cx="9134391" cy="4114801"/>
              </a:xfrm>
            </p:spPr>
            <p:txBody>
              <a:bodyPr>
                <a:normAutofit/>
              </a:bodyPr>
              <a:lstStyle/>
              <a:p>
                <a:r>
                  <a:rPr lang="en-US" dirty="0" smtClean="0"/>
                  <a:t>Minimax</a:t>
                </a:r>
                <a:r>
                  <a:rPr lang="en-US" dirty="0"/>
                  <a:t> game (zero-sum game)</a:t>
                </a:r>
              </a:p>
              <a:p>
                <a:endParaRPr lang="en-US" dirty="0"/>
              </a:p>
              <a:p>
                <a:endParaRPr lang="en-US" dirty="0" smtClean="0"/>
              </a:p>
              <a:p>
                <a:pPr lvl="1"/>
                <a:r>
                  <a:rPr lang="en-US" dirty="0" smtClean="0"/>
                  <a:t>It is possible to show that this game theoretically resemble the minimization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𝐽𝑆</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𝑑𝑎𝑡𝑎</m:t>
                        </m:r>
                      </m:sub>
                    </m:sSub>
                    <m:r>
                      <a:rPr lang="en-US" i="1">
                        <a:latin typeface="Cambria Math" panose="02040503050406030204" pitchFamily="18" charset="0"/>
                      </a:rPr>
                      <m:t>|</m:t>
                    </m:r>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𝑚𝑜𝑑𝑒𝑙</m:t>
                            </m:r>
                          </m:sub>
                        </m:sSub>
                      </m:e>
                    </m:d>
                  </m:oMath>
                </a14:m>
                <a:r>
                  <a:rPr lang="en-US" dirty="0" smtClean="0"/>
                  <a:t>.</a:t>
                </a:r>
              </a:p>
              <a:p>
                <a:pPr lvl="1"/>
                <a:r>
                  <a:rPr lang="en-US" dirty="0" smtClean="0"/>
                  <a:t>This </a:t>
                </a:r>
                <a:r>
                  <a:rPr lang="en-US" dirty="0"/>
                  <a:t>game is useful for theoretical analysis, but does not perform especially well in practice</a:t>
                </a:r>
              </a:p>
              <a:p>
                <a:pPr lvl="1"/>
                <a:endParaRPr lang="en-US" dirty="0"/>
              </a:p>
              <a:p>
                <a:pPr lvl="1"/>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68533" y="1904999"/>
                <a:ext cx="9134391" cy="4114801"/>
              </a:xfrm>
              <a:blipFill rotWithShape="0">
                <a:blip r:embed="rId3"/>
                <a:stretch>
                  <a:fillRect l="-867" t="-1923"/>
                </a:stretch>
              </a:blipFill>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1845940" y="2420888"/>
            <a:ext cx="2200582" cy="720080"/>
          </a:xfrm>
          <a:prstGeom prst="rect">
            <a:avLst/>
          </a:prstGeom>
        </p:spPr>
      </p:pic>
      <p:sp>
        <p:nvSpPr>
          <p:cNvPr id="4" name="Slide Number Placeholder 3"/>
          <p:cNvSpPr>
            <a:spLocks noGrp="1"/>
          </p:cNvSpPr>
          <p:nvPr>
            <p:ph type="sldNum" sz="quarter" idx="12"/>
          </p:nvPr>
        </p:nvSpPr>
        <p:spPr/>
        <p:txBody>
          <a:bodyPr/>
          <a:lstStyle/>
          <a:p>
            <a:fld id="{2A013F82-EE5E-44EE-A61D-E31C6657F26F}" type="slidenum">
              <a:rPr lang="en-US" smtClean="0"/>
              <a:t>40</a:t>
            </a:fld>
            <a:endParaRPr lang="en-US"/>
          </a:p>
        </p:txBody>
      </p:sp>
    </p:spTree>
    <p:extLst>
      <p:ext uri="{BB962C8B-B14F-4D97-AF65-F5344CB8AC3E}">
        <p14:creationId xmlns:p14="http://schemas.microsoft.com/office/powerpoint/2010/main" val="3226353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 Functions</a:t>
            </a:r>
          </a:p>
        </p:txBody>
      </p:sp>
      <p:sp>
        <p:nvSpPr>
          <p:cNvPr id="3" name="Content Placeholder 2"/>
          <p:cNvSpPr>
            <a:spLocks noGrp="1"/>
          </p:cNvSpPr>
          <p:nvPr>
            <p:ph idx="1"/>
          </p:nvPr>
        </p:nvSpPr>
        <p:spPr/>
        <p:txBody>
          <a:bodyPr>
            <a:normAutofit/>
          </a:bodyPr>
          <a:lstStyle/>
          <a:p>
            <a:r>
              <a:rPr lang="en-US" dirty="0" smtClean="0"/>
              <a:t>Non-saturating game - Heuristic</a:t>
            </a:r>
          </a:p>
          <a:p>
            <a:endParaRPr lang="en-US" dirty="0"/>
          </a:p>
          <a:p>
            <a:endParaRPr lang="en-US" dirty="0" smtClean="0"/>
          </a:p>
          <a:p>
            <a:endParaRPr lang="en-US" dirty="0"/>
          </a:p>
          <a:p>
            <a:pPr lvl="1"/>
            <a:r>
              <a:rPr lang="en-US" dirty="0" smtClean="0"/>
              <a:t>In the </a:t>
            </a:r>
            <a:r>
              <a:rPr lang="en-US" dirty="0" err="1" smtClean="0"/>
              <a:t>minimax</a:t>
            </a:r>
            <a:r>
              <a:rPr lang="en-US" dirty="0" smtClean="0"/>
              <a:t> game - the generator minimize the probability that the discriminator is correct</a:t>
            </a:r>
          </a:p>
          <a:p>
            <a:pPr lvl="1"/>
            <a:r>
              <a:rPr lang="en-US" dirty="0" smtClean="0"/>
              <a:t>In the non-saturating game – the generator maximize the probability that the discriminator is mistaken</a:t>
            </a:r>
          </a:p>
          <a:p>
            <a:endParaRPr lang="en-US" dirty="0"/>
          </a:p>
        </p:txBody>
      </p:sp>
      <p:pic>
        <p:nvPicPr>
          <p:cNvPr id="5" name="Picture 4"/>
          <p:cNvPicPr>
            <a:picLocks noChangeAspect="1"/>
          </p:cNvPicPr>
          <p:nvPr/>
        </p:nvPicPr>
        <p:blipFill>
          <a:blip r:embed="rId3"/>
          <a:stretch>
            <a:fillRect/>
          </a:stretch>
        </p:blipFill>
        <p:spPr>
          <a:xfrm>
            <a:off x="1845940" y="2420888"/>
            <a:ext cx="3677163" cy="838317"/>
          </a:xfrm>
          <a:prstGeom prst="rect">
            <a:avLst/>
          </a:prstGeom>
        </p:spPr>
      </p:pic>
      <p:sp>
        <p:nvSpPr>
          <p:cNvPr id="4" name="Slide Number Placeholder 3"/>
          <p:cNvSpPr>
            <a:spLocks noGrp="1"/>
          </p:cNvSpPr>
          <p:nvPr>
            <p:ph type="sldNum" sz="quarter" idx="12"/>
          </p:nvPr>
        </p:nvSpPr>
        <p:spPr/>
        <p:txBody>
          <a:bodyPr/>
          <a:lstStyle/>
          <a:p>
            <a:fld id="{2A013F82-EE5E-44EE-A61D-E31C6657F26F}" type="slidenum">
              <a:rPr lang="en-US" smtClean="0"/>
              <a:t>41</a:t>
            </a:fld>
            <a:endParaRPr lang="en-US"/>
          </a:p>
        </p:txBody>
      </p:sp>
    </p:spTree>
    <p:extLst>
      <p:ext uri="{BB962C8B-B14F-4D97-AF65-F5344CB8AC3E}">
        <p14:creationId xmlns:p14="http://schemas.microsoft.com/office/powerpoint/2010/main" val="1208051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Maximum likelihood game</a:t>
                </a:r>
              </a:p>
              <a:p>
                <a:endParaRPr lang="en-US" dirty="0"/>
              </a:p>
              <a:p>
                <a:endParaRPr lang="en-US" dirty="0" smtClean="0"/>
              </a:p>
              <a:p>
                <a:pPr lvl="1"/>
                <a:r>
                  <a:rPr lang="el-GR" dirty="0" smtClean="0"/>
                  <a:t>σ</a:t>
                </a:r>
                <a:r>
                  <a:rPr lang="en-US" dirty="0" smtClean="0"/>
                  <a:t> - </a:t>
                </a:r>
                <a:r>
                  <a:rPr lang="en-US" dirty="0"/>
                  <a:t>is the logistic sigmoid </a:t>
                </a:r>
                <a:r>
                  <a:rPr lang="en-US" dirty="0" smtClean="0"/>
                  <a:t>function</a:t>
                </a:r>
              </a:p>
              <a:p>
                <a:pPr lvl="1"/>
                <a:r>
                  <a:rPr lang="en-US" dirty="0"/>
                  <a:t>It can be shown that using </a:t>
                </a:r>
                <a:r>
                  <a:rPr lang="en-US" dirty="0" smtClean="0"/>
                  <a: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sup>
                    </m:sSup>
                  </m:oMath>
                </a14:m>
                <a:r>
                  <a:rPr lang="en-US" dirty="0" smtClean="0"/>
                  <a:t>  is equivalent </a:t>
                </a:r>
                <a:r>
                  <a:rPr lang="en-US" dirty="0"/>
                  <a:t>to </a:t>
                </a:r>
                <a:r>
                  <a:rPr lang="en-US" dirty="0" smtClean="0"/>
                  <a:t>minimizing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b="0" i="1" smtClean="0">
                            <a:latin typeface="Cambria Math" panose="02040503050406030204" pitchFamily="18" charset="0"/>
                          </a:rPr>
                          <m:t>𝐾𝐿</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𝑑𝑎𝑡𝑎</m:t>
                        </m:r>
                      </m:sub>
                    </m:sSub>
                    <m:r>
                      <a:rPr lang="en-US" i="1">
                        <a:latin typeface="Cambria Math" panose="02040503050406030204" pitchFamily="18" charset="0"/>
                      </a:rPr>
                      <m:t>|</m:t>
                    </m:r>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𝑚𝑜𝑑𝑒𝑙</m:t>
                            </m:r>
                          </m:sub>
                        </m:sSub>
                      </m:e>
                    </m:d>
                  </m:oMath>
                </a14:m>
                <a:r>
                  <a:rPr lang="en-US" dirty="0" smtClean="0"/>
                  <a:t>, which is equivalent to maximum likelihood</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35" t="-1923"/>
                </a:stretch>
              </a:blipFill>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1845940" y="2420888"/>
            <a:ext cx="4734586" cy="790685"/>
          </a:xfrm>
          <a:prstGeom prst="rect">
            <a:avLst/>
          </a:prstGeom>
        </p:spPr>
      </p:pic>
      <p:sp>
        <p:nvSpPr>
          <p:cNvPr id="4" name="Slide Number Placeholder 3"/>
          <p:cNvSpPr>
            <a:spLocks noGrp="1"/>
          </p:cNvSpPr>
          <p:nvPr>
            <p:ph type="sldNum" sz="quarter" idx="12"/>
          </p:nvPr>
        </p:nvSpPr>
        <p:spPr/>
        <p:txBody>
          <a:bodyPr/>
          <a:lstStyle/>
          <a:p>
            <a:fld id="{2A013F82-EE5E-44EE-A61D-E31C6657F26F}" type="slidenum">
              <a:rPr lang="en-US" smtClean="0"/>
              <a:t>42</a:t>
            </a:fld>
            <a:endParaRPr lang="en-US"/>
          </a:p>
        </p:txBody>
      </p:sp>
      <p:pic>
        <p:nvPicPr>
          <p:cNvPr id="7" name="Picture 6"/>
          <p:cNvPicPr>
            <a:picLocks noChangeAspect="1"/>
          </p:cNvPicPr>
          <p:nvPr/>
        </p:nvPicPr>
        <p:blipFill>
          <a:blip r:embed="rId5"/>
          <a:stretch>
            <a:fillRect/>
          </a:stretch>
        </p:blipFill>
        <p:spPr>
          <a:xfrm>
            <a:off x="9694812" y="203290"/>
            <a:ext cx="2298922" cy="1019292"/>
          </a:xfrm>
          <a:prstGeom prst="rect">
            <a:avLst/>
          </a:prstGeom>
        </p:spPr>
      </p:pic>
    </p:spTree>
    <p:extLst>
      <p:ext uri="{BB962C8B-B14F-4D97-AF65-F5344CB8AC3E}">
        <p14:creationId xmlns:p14="http://schemas.microsoft.com/office/powerpoint/2010/main" val="332233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 </a:t>
            </a:r>
            <a:r>
              <a:rPr lang="en-US" dirty="0" smtClean="0"/>
              <a:t>Functions</a:t>
            </a:r>
            <a:endParaRPr lang="en-US" dirty="0"/>
          </a:p>
        </p:txBody>
      </p:sp>
      <p:sp>
        <p:nvSpPr>
          <p:cNvPr id="3" name="Content Placeholder 2"/>
          <p:cNvSpPr>
            <a:spLocks noGrp="1"/>
          </p:cNvSpPr>
          <p:nvPr>
            <p:ph idx="1"/>
          </p:nvPr>
        </p:nvSpPr>
        <p:spPr/>
        <p:txBody>
          <a:bodyPr/>
          <a:lstStyle/>
          <a:p>
            <a:pPr marL="0" indent="0">
              <a:buNone/>
            </a:pPr>
            <a:endParaRPr lang="en-US" dirty="0"/>
          </a:p>
        </p:txBody>
      </p:sp>
      <p:pic>
        <p:nvPicPr>
          <p:cNvPr id="5" name="Content Placeholder 3"/>
          <p:cNvPicPr>
            <a:picLocks noChangeAspect="1"/>
          </p:cNvPicPr>
          <p:nvPr/>
        </p:nvPicPr>
        <p:blipFill>
          <a:blip r:embed="rId3"/>
          <a:stretch>
            <a:fillRect/>
          </a:stretch>
        </p:blipFill>
        <p:spPr>
          <a:xfrm>
            <a:off x="1534964" y="1889000"/>
            <a:ext cx="7922830" cy="4130800"/>
          </a:xfrm>
          <a:prstGeom prst="rect">
            <a:avLst/>
          </a:prstGeom>
        </p:spPr>
      </p:pic>
      <p:sp>
        <p:nvSpPr>
          <p:cNvPr id="4" name="Slide Number Placeholder 3"/>
          <p:cNvSpPr>
            <a:spLocks noGrp="1"/>
          </p:cNvSpPr>
          <p:nvPr>
            <p:ph type="sldNum" sz="quarter" idx="12"/>
          </p:nvPr>
        </p:nvSpPr>
        <p:spPr/>
        <p:txBody>
          <a:bodyPr/>
          <a:lstStyle/>
          <a:p>
            <a:fld id="{2A013F82-EE5E-44EE-A61D-E31C6657F26F}" type="slidenum">
              <a:rPr lang="en-US" smtClean="0"/>
              <a:t>43</a:t>
            </a:fld>
            <a:endParaRPr lang="en-US"/>
          </a:p>
        </p:txBody>
      </p:sp>
    </p:spTree>
    <p:extLst>
      <p:ext uri="{BB962C8B-B14F-4D97-AF65-F5344CB8AC3E}">
        <p14:creationId xmlns:p14="http://schemas.microsoft.com/office/powerpoint/2010/main" val="185617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Balancing D and G</a:t>
            </a:r>
            <a:endParaRPr lang="en-US" dirty="0"/>
          </a:p>
        </p:txBody>
      </p:sp>
      <p:sp>
        <p:nvSpPr>
          <p:cNvPr id="3" name="Content Placeholder 2"/>
          <p:cNvSpPr>
            <a:spLocks noGrp="1"/>
          </p:cNvSpPr>
          <p:nvPr>
            <p:ph idx="1"/>
          </p:nvPr>
        </p:nvSpPr>
        <p:spPr/>
        <p:txBody>
          <a:bodyPr/>
          <a:lstStyle/>
          <a:p>
            <a:r>
              <a:rPr lang="en-US" dirty="0" smtClean="0"/>
              <a:t>The system works best when D is optimal, therefore it is ok to let D “win” – don’t try to balance D and G</a:t>
            </a:r>
          </a:p>
          <a:p>
            <a:pPr marL="223838" lvl="1" indent="-223838">
              <a:spcBef>
                <a:spcPts val="1800"/>
              </a:spcBef>
            </a:pPr>
            <a:r>
              <a:rPr lang="en-US" dirty="0"/>
              <a:t>Don’t limit the power of </a:t>
            </a:r>
            <a:r>
              <a:rPr lang="en-US" dirty="0" smtClean="0"/>
              <a:t>D to avoid making it “too smart”</a:t>
            </a:r>
          </a:p>
          <a:p>
            <a:r>
              <a:rPr lang="en-US" dirty="0" smtClean="0"/>
              <a:t>Vanishing Gradient?</a:t>
            </a:r>
          </a:p>
          <a:p>
            <a:pPr lvl="1"/>
            <a:r>
              <a:rPr lang="en-US" dirty="0" smtClean="0"/>
              <a:t>Change the game parameters, (use non-saturating cost)</a:t>
            </a:r>
          </a:p>
          <a:p>
            <a:r>
              <a:rPr lang="en-US" dirty="0" smtClean="0"/>
              <a:t>Gradient is too big?</a:t>
            </a:r>
          </a:p>
          <a:p>
            <a:pPr lvl="1"/>
            <a:r>
              <a:rPr lang="en-US" dirty="0" smtClean="0"/>
              <a:t>Use label smoothing</a:t>
            </a:r>
          </a:p>
          <a:p>
            <a:pPr lvl="1"/>
            <a:endParaRPr lang="en-US" dirty="0"/>
          </a:p>
        </p:txBody>
      </p:sp>
      <p:sp>
        <p:nvSpPr>
          <p:cNvPr id="4" name="Slide Number Placeholder 3"/>
          <p:cNvSpPr>
            <a:spLocks noGrp="1"/>
          </p:cNvSpPr>
          <p:nvPr>
            <p:ph type="sldNum" sz="quarter" idx="12"/>
          </p:nvPr>
        </p:nvSpPr>
        <p:spPr/>
        <p:txBody>
          <a:bodyPr/>
          <a:lstStyle/>
          <a:p>
            <a:fld id="{2A013F82-EE5E-44EE-A61D-E31C6657F26F}" type="slidenum">
              <a:rPr lang="en-US" smtClean="0"/>
              <a:t>44</a:t>
            </a:fld>
            <a:endParaRPr lang="en-US"/>
          </a:p>
        </p:txBody>
      </p:sp>
    </p:spTree>
    <p:extLst>
      <p:ext uri="{BB962C8B-B14F-4D97-AF65-F5344CB8AC3E}">
        <p14:creationId xmlns:p14="http://schemas.microsoft.com/office/powerpoint/2010/main" val="83866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One-Sided </a:t>
            </a:r>
            <a:r>
              <a:rPr lang="en-US" dirty="0"/>
              <a:t>L</a:t>
            </a:r>
            <a:r>
              <a:rPr lang="en-US" dirty="0" smtClean="0"/>
              <a:t>abel Smoothing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Modify </a:t>
                </a:r>
                <a14:m>
                  <m:oMath xmlns:m="http://schemas.openxmlformats.org/officeDocument/2006/math">
                    <m:r>
                      <a:rPr lang="en-US" i="1">
                        <a:latin typeface="Cambria Math" panose="02040503050406030204" pitchFamily="18" charset="0"/>
                      </a:rPr>
                      <m:t>𝐷</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e>
                          <m:sup>
                            <m:d>
                              <m:dPr>
                                <m:ctrlPr>
                                  <a:rPr lang="en-US" i="1">
                                    <a:latin typeface="Cambria Math" panose="02040503050406030204" pitchFamily="18" charset="0"/>
                                  </a:rPr>
                                </m:ctrlPr>
                              </m:dPr>
                              <m:e>
                                <m:r>
                                  <a:rPr lang="en-US" i="1">
                                    <a:latin typeface="Cambria Math" panose="02040503050406030204" pitchFamily="18" charset="0"/>
                                  </a:rPr>
                                  <m:t>𝐷</m:t>
                                </m:r>
                              </m:e>
                            </m:d>
                          </m:sup>
                        </m:sSup>
                      </m:e>
                    </m:d>
                  </m:oMath>
                </a14:m>
                <a:r>
                  <a:rPr lang="en-US" dirty="0" smtClean="0"/>
                  <a:t> as follows:</a:t>
                </a:r>
              </a:p>
              <a:p>
                <a:endParaRPr lang="en-US" dirty="0" smtClean="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𝐷</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e>
                            <m:sup>
                              <m:d>
                                <m:dPr>
                                  <m:ctrlPr>
                                    <a:rPr lang="en-US" i="1">
                                      <a:latin typeface="Cambria Math" panose="02040503050406030204" pitchFamily="18" charset="0"/>
                                    </a:rPr>
                                  </m:ctrlPr>
                                </m:dPr>
                                <m:e>
                                  <m:r>
                                    <a:rPr lang="en-US" i="1">
                                      <a:latin typeface="Cambria Math" panose="02040503050406030204" pitchFamily="18" charset="0"/>
                                    </a:rPr>
                                    <m:t>𝐷</m:t>
                                  </m:r>
                                </m:e>
                              </m:d>
                            </m:sup>
                          </m:sSup>
                        </m:e>
                      </m:d>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1</m:t>
                          </m:r>
                        </m:e>
                      </m:d>
                      <m:r>
                        <a:rPr lang="en-US" b="0" i="1" smtClean="0">
                          <a:latin typeface="Cambria Math" panose="02040503050406030204" pitchFamily="18" charset="0"/>
                        </a:rPr>
                        <m:t> → </m:t>
                      </m:r>
                      <m:r>
                        <a:rPr lang="en-US" i="1">
                          <a:latin typeface="Cambria Math" panose="02040503050406030204" pitchFamily="18" charset="0"/>
                        </a:rPr>
                        <m:t>𝐷</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e>
                            <m:sup>
                              <m:d>
                                <m:dPr>
                                  <m:ctrlPr>
                                    <a:rPr lang="en-US" i="1">
                                      <a:latin typeface="Cambria Math" panose="02040503050406030204" pitchFamily="18" charset="0"/>
                                    </a:rPr>
                                  </m:ctrlPr>
                                </m:dPr>
                                <m:e>
                                  <m:r>
                                    <a:rPr lang="en-US" i="1">
                                      <a:latin typeface="Cambria Math" panose="02040503050406030204" pitchFamily="18" charset="0"/>
                                    </a:rPr>
                                    <m:t>𝐷</m:t>
                                  </m:r>
                                </m:e>
                              </m:d>
                            </m:sup>
                          </m:sSup>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9</m:t>
                          </m:r>
                        </m:e>
                      </m:d>
                    </m:oMath>
                  </m:oMathPara>
                </a14:m>
                <a:endParaRPr lang="en-US" b="0" dirty="0" smtClean="0"/>
              </a:p>
              <a:p>
                <a:pPr marL="0" indent="0">
                  <a:buNone/>
                </a:pPr>
                <a:endParaRPr lang="en-US" b="0" dirty="0" smtClean="0"/>
              </a:p>
              <a:p>
                <a:r>
                  <a:rPr lang="en-US" dirty="0" smtClean="0"/>
                  <a:t>Good </a:t>
                </a:r>
                <a:r>
                  <a:rPr lang="en-US" dirty="0" err="1" smtClean="0"/>
                  <a:t>regularizer</a:t>
                </a:r>
                <a:r>
                  <a:rPr lang="en-US" dirty="0" smtClean="0"/>
                  <a:t> – since it reduce the confidence of the classifier</a:t>
                </a:r>
              </a:p>
              <a:p>
                <a:r>
                  <a:rPr lang="en-US" dirty="0" smtClean="0"/>
                  <a:t>Does not reduce classification accuracy, only the confidence</a:t>
                </a:r>
              </a:p>
              <a:p>
                <a:r>
                  <a:rPr lang="en-US" dirty="0" smtClean="0"/>
                  <a:t>Prevent the discriminator from giving very strong gradient to the generator</a:t>
                </a:r>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35" t="-103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A013F82-EE5E-44EE-A61D-E31C6657F26F}" type="slidenum">
              <a:rPr lang="en-US" smtClean="0"/>
              <a:t>45</a:t>
            </a:fld>
            <a:endParaRPr lang="en-US"/>
          </a:p>
        </p:txBody>
      </p:sp>
    </p:spTree>
    <p:extLst>
      <p:ext uri="{BB962C8B-B14F-4D97-AF65-F5344CB8AC3E}">
        <p14:creationId xmlns:p14="http://schemas.microsoft.com/office/powerpoint/2010/main" val="146232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about GAN</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2A013F82-EE5E-44EE-A61D-E31C6657F26F}" type="slidenum">
              <a:rPr lang="en-US" smtClean="0"/>
              <a:t>46</a:t>
            </a:fld>
            <a:endParaRPr lang="en-US"/>
          </a:p>
        </p:txBody>
      </p:sp>
    </p:spTree>
    <p:extLst>
      <p:ext uri="{BB962C8B-B14F-4D97-AF65-F5344CB8AC3E}">
        <p14:creationId xmlns:p14="http://schemas.microsoft.com/office/powerpoint/2010/main" val="224458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training process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t>for number of training iterations do</a:t>
                </a:r>
              </a:p>
              <a:p>
                <a:pPr lvl="1"/>
                <a:r>
                  <a:rPr lang="en-US" dirty="0" smtClean="0"/>
                  <a:t>for k steps do</a:t>
                </a:r>
              </a:p>
              <a:p>
                <a:pPr lvl="2"/>
                <a:r>
                  <a:rPr lang="en-US" dirty="0" smtClean="0"/>
                  <a:t>Sample mini-batch of m noise samples</a:t>
                </a:r>
              </a:p>
              <a:p>
                <a:pPr lvl="2"/>
                <a:r>
                  <a:rPr lang="en-US" dirty="0" smtClean="0"/>
                  <a:t>Sample mini-batch of m examples</a:t>
                </a:r>
              </a:p>
              <a:p>
                <a:pPr lvl="2"/>
                <a:r>
                  <a:rPr lang="en-US" dirty="0" smtClean="0"/>
                  <a:t>Calculate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i="1">
                                <a:latin typeface="Cambria Math" panose="02040503050406030204" pitchFamily="18" charset="0"/>
                              </a:rPr>
                              <m:t>𝐷</m:t>
                            </m:r>
                          </m:e>
                        </m:d>
                      </m:sup>
                    </m:sSup>
                  </m:oMath>
                </a14:m>
                <a:r>
                  <a:rPr lang="en-US" dirty="0" smtClean="0"/>
                  <a:t>, and update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e>
                      <m:sup>
                        <m:d>
                          <m:dPr>
                            <m:ctrlPr>
                              <a:rPr lang="en-US" i="1">
                                <a:latin typeface="Cambria Math" panose="02040503050406030204" pitchFamily="18" charset="0"/>
                              </a:rPr>
                            </m:ctrlPr>
                          </m:dPr>
                          <m:e>
                            <m:r>
                              <a:rPr lang="en-US" b="0" i="1" smtClean="0">
                                <a:latin typeface="Cambria Math" panose="02040503050406030204" pitchFamily="18" charset="0"/>
                              </a:rPr>
                              <m:t>𝐷</m:t>
                            </m:r>
                          </m:e>
                        </m:d>
                      </m:sup>
                    </m:sSup>
                  </m:oMath>
                </a14:m>
                <a:endParaRPr lang="en-US" dirty="0" smtClean="0"/>
              </a:p>
              <a:p>
                <a:pPr lvl="1"/>
                <a:r>
                  <a:rPr lang="en-US" dirty="0" smtClean="0"/>
                  <a:t>end</a:t>
                </a:r>
              </a:p>
              <a:p>
                <a:pPr lvl="1"/>
                <a:r>
                  <a:rPr lang="en-US" dirty="0" smtClean="0"/>
                  <a:t>sample </a:t>
                </a:r>
                <a:r>
                  <a:rPr lang="en-US" dirty="0"/>
                  <a:t>mini-batch of m noise </a:t>
                </a:r>
                <a:r>
                  <a:rPr lang="en-US" dirty="0" smtClean="0"/>
                  <a:t>samples</a:t>
                </a:r>
              </a:p>
              <a:p>
                <a:pPr lvl="1"/>
                <a:r>
                  <a:rPr lang="en-US" dirty="0"/>
                  <a:t>Calculate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𝐽</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oMath>
                </a14:m>
                <a:r>
                  <a:rPr lang="en-US" dirty="0"/>
                  <a:t>, and update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e>
                      <m:sup>
                        <m:d>
                          <m:dPr>
                            <m:ctrlPr>
                              <a:rPr lang="en-US" i="1">
                                <a:latin typeface="Cambria Math" panose="02040503050406030204" pitchFamily="18" charset="0"/>
                              </a:rPr>
                            </m:ctrlPr>
                          </m:dPr>
                          <m:e>
                            <m:r>
                              <a:rPr lang="en-US" b="0" i="1" smtClean="0">
                                <a:latin typeface="Cambria Math" panose="02040503050406030204" pitchFamily="18" charset="0"/>
                              </a:rPr>
                              <m:t>𝐺</m:t>
                            </m:r>
                          </m:e>
                        </m:d>
                      </m:sup>
                    </m:sSup>
                  </m:oMath>
                </a14:m>
                <a:endParaRPr lang="en-US" dirty="0" smtClean="0"/>
              </a:p>
              <a:p>
                <a:r>
                  <a:rPr lang="en-US" dirty="0" smtClean="0"/>
                  <a:t>end</a:t>
                </a:r>
              </a:p>
              <a:p>
                <a:pPr marL="0" indent="0">
                  <a:buNone/>
                </a:pPr>
                <a:endParaRPr lang="en-US" dirty="0" smtClean="0"/>
              </a:p>
              <a:p>
                <a:pPr lvl="2"/>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35" t="-192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A013F82-EE5E-44EE-A61D-E31C6657F26F}" type="slidenum">
              <a:rPr lang="en-US" smtClean="0"/>
              <a:pPr/>
              <a:t>47</a:t>
            </a:fld>
            <a:endParaRPr lang="en-US" dirty="0"/>
          </a:p>
        </p:txBody>
      </p:sp>
      <p:pic>
        <p:nvPicPr>
          <p:cNvPr id="5" name="Picture 2" descr="GAN training over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3510" y="4005064"/>
            <a:ext cx="5493768" cy="2395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83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GAN Samples</a:t>
            </a:r>
            <a:endParaRPr lang="en-US" dirty="0"/>
          </a:p>
        </p:txBody>
      </p:sp>
      <p:sp>
        <p:nvSpPr>
          <p:cNvPr id="3" name="Text Placeholder 2"/>
          <p:cNvSpPr>
            <a:spLocks noGrp="1"/>
          </p:cNvSpPr>
          <p:nvPr>
            <p:ph type="body" idx="1"/>
          </p:nvPr>
        </p:nvSpPr>
        <p:spPr/>
        <p:txBody>
          <a:bodyPr/>
          <a:lstStyle/>
          <a:p>
            <a:r>
              <a:rPr lang="en-US" dirty="0" smtClean="0"/>
              <a:t>MNIST</a:t>
            </a:r>
            <a:endParaRPr lang="en-US" dirty="0"/>
          </a:p>
        </p:txBody>
      </p:sp>
      <p:sp>
        <p:nvSpPr>
          <p:cNvPr id="5" name="Text Placeholder 4"/>
          <p:cNvSpPr>
            <a:spLocks noGrp="1"/>
          </p:cNvSpPr>
          <p:nvPr>
            <p:ph type="body" sz="quarter" idx="3"/>
          </p:nvPr>
        </p:nvSpPr>
        <p:spPr>
          <a:xfrm>
            <a:off x="6358380" y="1905000"/>
            <a:ext cx="4416552" cy="762000"/>
          </a:xfrm>
        </p:spPr>
        <p:txBody>
          <a:bodyPr/>
          <a:lstStyle/>
          <a:p>
            <a:r>
              <a:rPr lang="en-US" dirty="0"/>
              <a:t>Toronto Face </a:t>
            </a:r>
            <a:r>
              <a:rPr lang="en-US" dirty="0" smtClean="0"/>
              <a:t>Dataset</a:t>
            </a:r>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US" smtClean="0"/>
              <a:t>48</a:t>
            </a:fld>
            <a:endParaRPr lang="en-US"/>
          </a:p>
        </p:txBody>
      </p:sp>
      <p:pic>
        <p:nvPicPr>
          <p:cNvPr id="8" name="Picture 7"/>
          <p:cNvPicPr>
            <a:picLocks noChangeAspect="1"/>
          </p:cNvPicPr>
          <p:nvPr/>
        </p:nvPicPr>
        <p:blipFill>
          <a:blip r:embed="rId2"/>
          <a:stretch>
            <a:fillRect/>
          </a:stretch>
        </p:blipFill>
        <p:spPr>
          <a:xfrm>
            <a:off x="1528888" y="2635384"/>
            <a:ext cx="4410075" cy="2943225"/>
          </a:xfrm>
          <a:prstGeom prst="rect">
            <a:avLst/>
          </a:prstGeom>
        </p:spPr>
      </p:pic>
      <p:pic>
        <p:nvPicPr>
          <p:cNvPr id="9" name="Picture 8"/>
          <p:cNvPicPr>
            <a:picLocks noChangeAspect="1"/>
          </p:cNvPicPr>
          <p:nvPr/>
        </p:nvPicPr>
        <p:blipFill>
          <a:blip r:embed="rId3"/>
          <a:stretch>
            <a:fillRect/>
          </a:stretch>
        </p:blipFill>
        <p:spPr>
          <a:xfrm>
            <a:off x="6382444" y="2635384"/>
            <a:ext cx="4448175" cy="2981325"/>
          </a:xfrm>
          <a:prstGeom prst="rect">
            <a:avLst/>
          </a:prstGeom>
        </p:spPr>
      </p:pic>
    </p:spTree>
    <p:extLst>
      <p:ext uri="{BB962C8B-B14F-4D97-AF65-F5344CB8AC3E}">
        <p14:creationId xmlns:p14="http://schemas.microsoft.com/office/powerpoint/2010/main" val="247556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GAN preforms better?</a:t>
            </a:r>
            <a:br>
              <a:rPr lang="en-US" dirty="0"/>
            </a:br>
            <a:r>
              <a:rPr lang="en-US" sz="2400" dirty="0"/>
              <a:t>(Spoiler: </a:t>
            </a:r>
            <a:r>
              <a:rPr lang="en-US" sz="2400" dirty="0" smtClean="0"/>
              <a:t>It </a:t>
            </a:r>
            <a:r>
              <a:rPr lang="en-US" sz="2400" dirty="0"/>
              <a:t>is not clear yet)</a:t>
            </a:r>
            <a:endParaRPr lang="en-US" dirty="0"/>
          </a:p>
        </p:txBody>
      </p:sp>
      <p:sp>
        <p:nvSpPr>
          <p:cNvPr id="3" name="Text Placeholder 2"/>
          <p:cNvSpPr>
            <a:spLocks noGrp="1"/>
          </p:cNvSpPr>
          <p:nvPr>
            <p:ph type="body" idx="1"/>
          </p:nvPr>
        </p:nvSpPr>
        <p:spPr/>
        <p:txBody>
          <a:bodyPr/>
          <a:lstStyle/>
          <a:p>
            <a:r>
              <a:rPr lang="en-US" dirty="0" smtClean="0"/>
              <a:t>GAN</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sz="half" idx="2"/>
              </p:nvPr>
            </p:nvSpPr>
            <p:spPr/>
            <p:txBody>
              <a:bodyPr/>
              <a:lstStyle/>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𝑞</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𝑎𝑟𝑔𝑚𝑖𝑛</m:t>
                          </m:r>
                        </m:e>
                        <m:sub>
                          <m:r>
                            <a:rPr lang="en-US" sz="2000" b="0" i="1" smtClean="0">
                              <a:latin typeface="Cambria Math" panose="02040503050406030204" pitchFamily="18" charset="0"/>
                            </a:rPr>
                            <m:t>𝑞</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𝐷</m:t>
                          </m:r>
                        </m:e>
                        <m:sub>
                          <m:r>
                            <a:rPr lang="en-US" sz="2000" b="0" i="1" smtClean="0">
                              <a:latin typeface="Cambria Math" panose="02040503050406030204" pitchFamily="18" charset="0"/>
                            </a:rPr>
                            <m:t>𝐾𝐿</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𝑚𝑜𝑑𝑒𝑙</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𝑑𝑎𝑡𝑎</m:t>
                          </m:r>
                        </m:sub>
                      </m:sSub>
                      <m:r>
                        <a:rPr lang="en-US" sz="2000" b="0" i="1" smtClean="0">
                          <a:latin typeface="Cambria Math" panose="02040503050406030204" pitchFamily="18" charset="0"/>
                        </a:rPr>
                        <m:t>)</m:t>
                      </m:r>
                    </m:oMath>
                  </m:oMathPara>
                </a14:m>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blipFill rotWithShape="0">
                <a:blip r:embed="rId3"/>
                <a:stretch>
                  <a:fillRect/>
                </a:stretch>
              </a:blipFill>
            </p:spPr>
            <p:txBody>
              <a:bodyPr/>
              <a:lstStyle/>
              <a:p>
                <a:r>
                  <a:rPr lang="en-US">
                    <a:noFill/>
                  </a:rPr>
                  <a:t> </a:t>
                </a:r>
              </a:p>
            </p:txBody>
          </p:sp>
        </mc:Fallback>
      </mc:AlternateContent>
      <p:sp>
        <p:nvSpPr>
          <p:cNvPr id="5" name="Text Placeholder 4"/>
          <p:cNvSpPr>
            <a:spLocks noGrp="1"/>
          </p:cNvSpPr>
          <p:nvPr>
            <p:ph type="body" sz="quarter" idx="3"/>
          </p:nvPr>
        </p:nvSpPr>
        <p:spPr/>
        <p:txBody>
          <a:bodyPr/>
          <a:lstStyle/>
          <a:p>
            <a:r>
              <a:rPr lang="en-US" dirty="0" smtClean="0"/>
              <a:t>Other Gen. models</a:t>
            </a:r>
          </a:p>
        </p:txBody>
      </p:sp>
      <mc:AlternateContent xmlns:mc="http://schemas.openxmlformats.org/markup-compatibility/2006" xmlns:a14="http://schemas.microsoft.com/office/drawing/2010/main">
        <mc:Choice Requires="a14">
          <p:sp>
            <p:nvSpPr>
              <p:cNvPr id="6" name="Content Placeholder 5"/>
              <p:cNvSpPr>
                <a:spLocks noGrp="1"/>
              </p:cNvSpPr>
              <p:nvPr>
                <p:ph sz="quarter" idx="4"/>
              </p:nvPr>
            </p:nvSpPr>
            <p:spPr/>
            <p:txBody>
              <a:bodyPr/>
              <a:lstStyle/>
              <a:p>
                <a:pPr marL="0" indent="0">
                  <a:buNone/>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𝑞</m:t>
                      </m:r>
                      <m:r>
                        <a:rPr lang="en-US" sz="200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𝑎𝑟𝑔𝑚𝑖𝑛</m:t>
                          </m:r>
                        </m:e>
                        <m:sub>
                          <m:r>
                            <a:rPr lang="en-US" sz="2000" i="1">
                              <a:latin typeface="Cambria Math" panose="02040503050406030204" pitchFamily="18" charset="0"/>
                            </a:rPr>
                            <m:t>𝑞</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𝐷</m:t>
                          </m:r>
                        </m:e>
                        <m:sub>
                          <m:r>
                            <a:rPr lang="en-US" sz="2000" i="1">
                              <a:latin typeface="Cambria Math" panose="02040503050406030204" pitchFamily="18" charset="0"/>
                            </a:rPr>
                            <m:t>𝐾𝐿</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b="0" i="1" smtClean="0">
                              <a:latin typeface="Cambria Math" panose="02040503050406030204" pitchFamily="18" charset="0"/>
                            </a:rPr>
                            <m:t>𝑑𝑎𝑡𝑎</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b="0" i="1" smtClean="0">
                              <a:latin typeface="Cambria Math" panose="02040503050406030204" pitchFamily="18" charset="0"/>
                            </a:rPr>
                            <m:t>𝑚𝑜𝑑𝑒𝑙</m:t>
                          </m:r>
                        </m:sub>
                      </m:sSub>
                      <m:r>
                        <a:rPr lang="en-US" sz="2000" i="1">
                          <a:latin typeface="Cambria Math" panose="02040503050406030204" pitchFamily="18" charset="0"/>
                        </a:rPr>
                        <m:t>)</m:t>
                      </m:r>
                    </m:oMath>
                  </m:oMathPara>
                </a14:m>
                <a:endParaRPr lang="en-US" sz="2000" dirty="0"/>
              </a:p>
              <a:p>
                <a:pPr marL="0" indent="0">
                  <a:buNone/>
                </a:pPr>
                <a:endParaRPr lang="en-US" b="1" dirty="0"/>
              </a:p>
            </p:txBody>
          </p:sp>
        </mc:Choice>
        <mc:Fallback xmlns="">
          <p:sp>
            <p:nvSpPr>
              <p:cNvPr id="6" name="Content Placeholder 5"/>
              <p:cNvSpPr>
                <a:spLocks noGrp="1" noRot="1" noChangeAspect="1" noMove="1" noResize="1" noEditPoints="1" noAdjustHandles="1" noChangeArrowheads="1" noChangeShapeType="1" noTextEdit="1"/>
              </p:cNvSpPr>
              <p:nvPr>
                <p:ph sz="quarter" idx="4"/>
              </p:nvPr>
            </p:nvSpPr>
            <p:spPr>
              <a:blipFill rotWithShape="0">
                <a:blip r:embed="rId4"/>
                <a:stretch>
                  <a:fillRect/>
                </a:stretch>
              </a:blipFill>
            </p:spPr>
            <p:txBody>
              <a:bodyPr/>
              <a:lstStyle/>
              <a:p>
                <a:r>
                  <a:rPr lang="en-US">
                    <a:noFill/>
                  </a:rPr>
                  <a:t> </a:t>
                </a:r>
              </a:p>
            </p:txBody>
          </p:sp>
        </mc:Fallback>
      </mc:AlternateContent>
      <p:pic>
        <p:nvPicPr>
          <p:cNvPr id="10" name="Picture 9"/>
          <p:cNvPicPr>
            <a:picLocks noChangeAspect="1"/>
          </p:cNvPicPr>
          <p:nvPr/>
        </p:nvPicPr>
        <p:blipFill>
          <a:blip r:embed="rId5"/>
          <a:stretch>
            <a:fillRect/>
          </a:stretch>
        </p:blipFill>
        <p:spPr>
          <a:xfrm>
            <a:off x="6753917" y="3339124"/>
            <a:ext cx="3156919" cy="3223241"/>
          </a:xfrm>
          <a:prstGeom prst="rect">
            <a:avLst/>
          </a:prstGeom>
        </p:spPr>
      </p:pic>
      <p:pic>
        <p:nvPicPr>
          <p:cNvPr id="11" name="Picture 10"/>
          <p:cNvPicPr>
            <a:picLocks noChangeAspect="1"/>
          </p:cNvPicPr>
          <p:nvPr/>
        </p:nvPicPr>
        <p:blipFill>
          <a:blip r:embed="rId6"/>
          <a:stretch>
            <a:fillRect/>
          </a:stretch>
        </p:blipFill>
        <p:spPr>
          <a:xfrm>
            <a:off x="1945276" y="3339125"/>
            <a:ext cx="3069016" cy="3201874"/>
          </a:xfrm>
          <a:prstGeom prst="rect">
            <a:avLst/>
          </a:prstGeom>
        </p:spPr>
      </p:pic>
      <p:sp>
        <p:nvSpPr>
          <p:cNvPr id="12" name="Slide Number Placeholder 11"/>
          <p:cNvSpPr>
            <a:spLocks noGrp="1"/>
          </p:cNvSpPr>
          <p:nvPr>
            <p:ph type="sldNum" sz="quarter" idx="12"/>
          </p:nvPr>
        </p:nvSpPr>
        <p:spPr/>
        <p:txBody>
          <a:bodyPr/>
          <a:lstStyle/>
          <a:p>
            <a:fld id="{2A013F82-EE5E-44EE-A61D-E31C6657F26F}" type="slidenum">
              <a:rPr lang="en-US" smtClean="0"/>
              <a:t>49</a:t>
            </a:fld>
            <a:endParaRPr lang="en-US"/>
          </a:p>
        </p:txBody>
      </p:sp>
    </p:spTree>
    <p:extLst>
      <p:ext uri="{BB962C8B-B14F-4D97-AF65-F5344CB8AC3E}">
        <p14:creationId xmlns:p14="http://schemas.microsoft.com/office/powerpoint/2010/main" val="2172177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Toy Example</a:t>
            </a:r>
            <a:endParaRPr lang="en-US" dirty="0"/>
          </a:p>
        </p:txBody>
      </p:sp>
      <p:pic>
        <p:nvPicPr>
          <p:cNvPr id="1026" name="Picture 2" descr="×ª××× × ×§×©××¨×"/>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01924" y="1916832"/>
            <a:ext cx="5486400" cy="4114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flipH="1">
            <a:off x="1550500" y="6516052"/>
            <a:ext cx="9115914" cy="307777"/>
          </a:xfrm>
          <a:prstGeom prst="rect">
            <a:avLst/>
          </a:prstGeom>
          <a:noFill/>
        </p:spPr>
        <p:txBody>
          <a:bodyPr wrap="square" rtlCol="0">
            <a:spAutoFit/>
          </a:bodyPr>
          <a:lstStyle/>
          <a:p>
            <a:r>
              <a:rPr lang="en-US" sz="1400" dirty="0"/>
              <a:t>https://www.c4dcafe.com/ipb/forums/topic/92173-how-does-one-make-a-rgb-gradient-that-acts-like-uv-map/</a:t>
            </a:r>
          </a:p>
        </p:txBody>
      </p:sp>
      <p:sp>
        <p:nvSpPr>
          <p:cNvPr id="3" name="Slide Number Placeholder 2"/>
          <p:cNvSpPr>
            <a:spLocks noGrp="1"/>
          </p:cNvSpPr>
          <p:nvPr>
            <p:ph type="sldNum" sz="quarter" idx="12"/>
          </p:nvPr>
        </p:nvSpPr>
        <p:spPr/>
        <p:txBody>
          <a:bodyPr/>
          <a:lstStyle/>
          <a:p>
            <a:fld id="{2A013F82-EE5E-44EE-A61D-E31C6657F26F}" type="slidenum">
              <a:rPr lang="en-US" smtClean="0"/>
              <a:t>5</a:t>
            </a:fld>
            <a:endParaRPr lang="en-US"/>
          </a:p>
        </p:txBody>
      </p:sp>
    </p:spTree>
    <p:extLst>
      <p:ext uri="{BB962C8B-B14F-4D97-AF65-F5344CB8AC3E}">
        <p14:creationId xmlns:p14="http://schemas.microsoft.com/office/powerpoint/2010/main" val="253049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 Collapse</a:t>
            </a:r>
          </a:p>
        </p:txBody>
      </p:sp>
      <p:sp>
        <p:nvSpPr>
          <p:cNvPr id="3" name="Content Placeholder 2"/>
          <p:cNvSpPr>
            <a:spLocks noGrp="1"/>
          </p:cNvSpPr>
          <p:nvPr>
            <p:ph idx="1"/>
          </p:nvPr>
        </p:nvSpPr>
        <p:spPr/>
        <p:txBody>
          <a:bodyPr>
            <a:normAutofit lnSpcReduction="10000"/>
          </a:bodyPr>
          <a:lstStyle/>
          <a:p>
            <a:endParaRPr lang="en-US" dirty="0" smtClean="0"/>
          </a:p>
          <a:p>
            <a:endParaRPr lang="en-US" dirty="0"/>
          </a:p>
          <a:p>
            <a:endParaRPr lang="en-US" dirty="0" smtClean="0"/>
          </a:p>
          <a:p>
            <a:endParaRPr lang="en-US" dirty="0"/>
          </a:p>
          <a:p>
            <a:endParaRPr lang="en-US" dirty="0" smtClean="0"/>
          </a:p>
          <a:p>
            <a:r>
              <a:rPr lang="en-US" dirty="0" smtClean="0"/>
              <a:t>At the top there is a two-dimensional toy dataset</a:t>
            </a:r>
          </a:p>
          <a:p>
            <a:r>
              <a:rPr lang="en-US" dirty="0" smtClean="0"/>
              <a:t>Instead of learning all of the modes (points), the generator cycle between the different modes as the discriminator learns to reject each one.</a:t>
            </a:r>
            <a:endParaRPr lang="en-US" dirty="0"/>
          </a:p>
        </p:txBody>
      </p:sp>
      <p:pic>
        <p:nvPicPr>
          <p:cNvPr id="4" name="Picture 3"/>
          <p:cNvPicPr>
            <a:picLocks noChangeAspect="1"/>
          </p:cNvPicPr>
          <p:nvPr/>
        </p:nvPicPr>
        <p:blipFill>
          <a:blip r:embed="rId3"/>
          <a:stretch>
            <a:fillRect/>
          </a:stretch>
        </p:blipFill>
        <p:spPr>
          <a:xfrm>
            <a:off x="1917948" y="2132856"/>
            <a:ext cx="6878010" cy="2095792"/>
          </a:xfrm>
          <a:prstGeom prst="rect">
            <a:avLst/>
          </a:prstGeom>
        </p:spPr>
      </p:pic>
      <p:sp>
        <p:nvSpPr>
          <p:cNvPr id="5" name="Slide Number Placeholder 4"/>
          <p:cNvSpPr>
            <a:spLocks noGrp="1"/>
          </p:cNvSpPr>
          <p:nvPr>
            <p:ph type="sldNum" sz="quarter" idx="12"/>
          </p:nvPr>
        </p:nvSpPr>
        <p:spPr/>
        <p:txBody>
          <a:bodyPr/>
          <a:lstStyle/>
          <a:p>
            <a:fld id="{2A013F82-EE5E-44EE-A61D-E31C6657F26F}" type="slidenum">
              <a:rPr lang="en-US" smtClean="0"/>
              <a:t>50</a:t>
            </a:fld>
            <a:endParaRPr lang="en-US"/>
          </a:p>
        </p:txBody>
      </p:sp>
    </p:spTree>
    <p:extLst>
      <p:ext uri="{BB962C8B-B14F-4D97-AF65-F5344CB8AC3E}">
        <p14:creationId xmlns:p14="http://schemas.microsoft.com/office/powerpoint/2010/main" val="440588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 Collapse</a:t>
            </a:r>
            <a:endParaRPr lang="en-US" dirty="0"/>
          </a:p>
        </p:txBody>
      </p:sp>
      <p:pic>
        <p:nvPicPr>
          <p:cNvPr id="4" name="Content Placeholder 3"/>
          <p:cNvPicPr>
            <a:picLocks noGrp="1" noChangeAspect="1"/>
          </p:cNvPicPr>
          <p:nvPr>
            <p:ph idx="1"/>
          </p:nvPr>
        </p:nvPicPr>
        <p:blipFill>
          <a:blip r:embed="rId3"/>
          <a:stretch>
            <a:fillRect/>
          </a:stretch>
        </p:blipFill>
        <p:spPr>
          <a:xfrm>
            <a:off x="1522413" y="2760495"/>
            <a:ext cx="9134475" cy="2403809"/>
          </a:xfrm>
          <a:prstGeom prst="rect">
            <a:avLst/>
          </a:prstGeom>
        </p:spPr>
      </p:pic>
      <p:sp>
        <p:nvSpPr>
          <p:cNvPr id="5" name="TextBox 4"/>
          <p:cNvSpPr txBox="1"/>
          <p:nvPr/>
        </p:nvSpPr>
        <p:spPr>
          <a:xfrm flipH="1">
            <a:off x="1550500" y="6516052"/>
            <a:ext cx="9115914" cy="307777"/>
          </a:xfrm>
          <a:prstGeom prst="rect">
            <a:avLst/>
          </a:prstGeom>
          <a:noFill/>
        </p:spPr>
        <p:txBody>
          <a:bodyPr wrap="square" rtlCol="0">
            <a:spAutoFit/>
          </a:bodyPr>
          <a:lstStyle/>
          <a:p>
            <a:r>
              <a:rPr lang="en-US" sz="1400" dirty="0"/>
              <a:t>https://lilianweng.github.io/lil-log/2017/08/20/from-GAN-to-WGAN.html#hard-to-achieve-nash-equilibrium</a:t>
            </a:r>
          </a:p>
        </p:txBody>
      </p:sp>
      <p:sp>
        <p:nvSpPr>
          <p:cNvPr id="3" name="Slide Number Placeholder 2"/>
          <p:cNvSpPr>
            <a:spLocks noGrp="1"/>
          </p:cNvSpPr>
          <p:nvPr>
            <p:ph type="sldNum" sz="quarter" idx="12"/>
          </p:nvPr>
        </p:nvSpPr>
        <p:spPr/>
        <p:txBody>
          <a:bodyPr/>
          <a:lstStyle/>
          <a:p>
            <a:fld id="{2A013F82-EE5E-44EE-A61D-E31C6657F26F}" type="slidenum">
              <a:rPr lang="en-US" smtClean="0"/>
              <a:t>51</a:t>
            </a:fld>
            <a:endParaRPr lang="en-US"/>
          </a:p>
        </p:txBody>
      </p:sp>
    </p:spTree>
    <p:extLst>
      <p:ext uri="{BB962C8B-B14F-4D97-AF65-F5344CB8AC3E}">
        <p14:creationId xmlns:p14="http://schemas.microsoft.com/office/powerpoint/2010/main" val="2025575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 </a:t>
            </a:r>
            <a:r>
              <a:rPr lang="en-US" dirty="0" smtClean="0"/>
              <a:t>Collapse – Text to image</a:t>
            </a:r>
            <a:endParaRPr lang="en-US" dirty="0"/>
          </a:p>
        </p:txBody>
      </p:sp>
      <p:pic>
        <p:nvPicPr>
          <p:cNvPr id="4" name="Content Placeholder 3"/>
          <p:cNvPicPr>
            <a:picLocks noGrp="1" noChangeAspect="1"/>
          </p:cNvPicPr>
          <p:nvPr>
            <p:ph idx="1"/>
          </p:nvPr>
        </p:nvPicPr>
        <p:blipFill>
          <a:blip r:embed="rId3"/>
          <a:stretch>
            <a:fillRect/>
          </a:stretch>
        </p:blipFill>
        <p:spPr>
          <a:xfrm>
            <a:off x="1629916" y="1844824"/>
            <a:ext cx="4536504" cy="4548078"/>
          </a:xfrm>
          <a:prstGeom prst="rect">
            <a:avLst/>
          </a:prstGeom>
        </p:spPr>
      </p:pic>
      <p:sp>
        <p:nvSpPr>
          <p:cNvPr id="3" name="Slide Number Placeholder 2"/>
          <p:cNvSpPr>
            <a:spLocks noGrp="1"/>
          </p:cNvSpPr>
          <p:nvPr>
            <p:ph type="sldNum" sz="quarter" idx="12"/>
          </p:nvPr>
        </p:nvSpPr>
        <p:spPr/>
        <p:txBody>
          <a:bodyPr/>
          <a:lstStyle/>
          <a:p>
            <a:fld id="{2A013F82-EE5E-44EE-A61D-E31C6657F26F}" type="slidenum">
              <a:rPr lang="en-US" smtClean="0"/>
              <a:t>52</a:t>
            </a:fld>
            <a:endParaRPr lang="en-US"/>
          </a:p>
        </p:txBody>
      </p:sp>
    </p:spTree>
    <p:extLst>
      <p:ext uri="{BB962C8B-B14F-4D97-AF65-F5344CB8AC3E}">
        <p14:creationId xmlns:p14="http://schemas.microsoft.com/office/powerpoint/2010/main" val="240112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 </a:t>
            </a:r>
            <a:r>
              <a:rPr lang="en-US" dirty="0" smtClean="0"/>
              <a:t>Collapse – Mini-batch GAN</a:t>
            </a:r>
            <a:endParaRPr lang="en-US" dirty="0"/>
          </a:p>
        </p:txBody>
      </p:sp>
      <p:sp>
        <p:nvSpPr>
          <p:cNvPr id="3" name="Content Placeholder 2"/>
          <p:cNvSpPr>
            <a:spLocks noGrp="1"/>
          </p:cNvSpPr>
          <p:nvPr>
            <p:ph idx="1"/>
          </p:nvPr>
        </p:nvSpPr>
        <p:spPr/>
        <p:txBody>
          <a:bodyPr/>
          <a:lstStyle/>
          <a:p>
            <a:endParaRPr lang="en-US" dirty="0" smtClean="0"/>
          </a:p>
          <a:p>
            <a:r>
              <a:rPr lang="en-US" dirty="0"/>
              <a:t>Add mini-batch feature that classify each example by comparing it to other members of the </a:t>
            </a:r>
            <a:r>
              <a:rPr lang="en-US" dirty="0" smtClean="0"/>
              <a:t>mini-batch</a:t>
            </a:r>
          </a:p>
          <a:p>
            <a:endParaRPr lang="en-US" dirty="0"/>
          </a:p>
          <a:p>
            <a:r>
              <a:rPr lang="en-US" dirty="0"/>
              <a:t>Nearest-Neighbor style feature detects if a mini-batch contains Samples that are too similar to each other</a:t>
            </a:r>
          </a:p>
          <a:p>
            <a:endParaRPr lang="en-US" dirty="0"/>
          </a:p>
        </p:txBody>
      </p:sp>
      <p:sp>
        <p:nvSpPr>
          <p:cNvPr id="4" name="Slide Number Placeholder 3"/>
          <p:cNvSpPr>
            <a:spLocks noGrp="1"/>
          </p:cNvSpPr>
          <p:nvPr>
            <p:ph type="sldNum" sz="quarter" idx="12"/>
          </p:nvPr>
        </p:nvSpPr>
        <p:spPr/>
        <p:txBody>
          <a:bodyPr/>
          <a:lstStyle/>
          <a:p>
            <a:fld id="{2A013F82-EE5E-44EE-A61D-E31C6657F26F}" type="slidenum">
              <a:rPr lang="en-US" smtClean="0"/>
              <a:t>53</a:t>
            </a:fld>
            <a:endParaRPr lang="en-US"/>
          </a:p>
        </p:txBody>
      </p:sp>
    </p:spTree>
    <p:extLst>
      <p:ext uri="{BB962C8B-B14F-4D97-AF65-F5344CB8AC3E}">
        <p14:creationId xmlns:p14="http://schemas.microsoft.com/office/powerpoint/2010/main" val="1758805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 Collapse – Mini-batch GAN</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2413" y="1914126"/>
            <a:ext cx="6507410" cy="4105673"/>
          </a:xfrm>
          <a:prstGeom prst="rect">
            <a:avLst/>
          </a:prstGeom>
        </p:spPr>
      </p:pic>
      <p:sp>
        <p:nvSpPr>
          <p:cNvPr id="5" name="Slide Number Placeholder 4"/>
          <p:cNvSpPr>
            <a:spLocks noGrp="1"/>
          </p:cNvSpPr>
          <p:nvPr>
            <p:ph type="sldNum" sz="quarter" idx="12"/>
          </p:nvPr>
        </p:nvSpPr>
        <p:spPr/>
        <p:txBody>
          <a:bodyPr/>
          <a:lstStyle/>
          <a:p>
            <a:fld id="{2A013F82-EE5E-44EE-A61D-E31C6657F26F}" type="slidenum">
              <a:rPr lang="en-US" smtClean="0"/>
              <a:t>54</a:t>
            </a:fld>
            <a:endParaRPr lang="en-US"/>
          </a:p>
        </p:txBody>
      </p:sp>
    </p:spTree>
    <p:extLst>
      <p:ext uri="{BB962C8B-B14F-4D97-AF65-F5344CB8AC3E}">
        <p14:creationId xmlns:p14="http://schemas.microsoft.com/office/powerpoint/2010/main" val="3200480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Convolution GAN - Architecture</a:t>
            </a:r>
            <a:endParaRPr lang="en-US" dirty="0"/>
          </a:p>
        </p:txBody>
      </p:sp>
      <p:pic>
        <p:nvPicPr>
          <p:cNvPr id="2050" name="Picture 2" descr="Deep Convolutional Generative Adversarial Network (DCGAN)"/>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01923" y="2492896"/>
            <a:ext cx="9258171" cy="21602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flipH="1">
            <a:off x="1550500" y="6516052"/>
            <a:ext cx="9115914" cy="307777"/>
          </a:xfrm>
          <a:prstGeom prst="rect">
            <a:avLst/>
          </a:prstGeom>
          <a:noFill/>
        </p:spPr>
        <p:txBody>
          <a:bodyPr wrap="square" rtlCol="0">
            <a:spAutoFit/>
          </a:bodyPr>
          <a:lstStyle/>
          <a:p>
            <a:r>
              <a:rPr lang="en-US" sz="1400" dirty="0"/>
              <a:t>https://</a:t>
            </a:r>
            <a:r>
              <a:rPr lang="en-US" sz="1400" dirty="0" smtClean="0"/>
              <a:t>sigmoidal.io/beginners-review-of-gan-architectures</a:t>
            </a:r>
            <a:r>
              <a:rPr lang="en-US" sz="1400" dirty="0"/>
              <a:t>/</a:t>
            </a:r>
          </a:p>
        </p:txBody>
      </p:sp>
      <p:sp>
        <p:nvSpPr>
          <p:cNvPr id="3" name="Slide Number Placeholder 2"/>
          <p:cNvSpPr>
            <a:spLocks noGrp="1"/>
          </p:cNvSpPr>
          <p:nvPr>
            <p:ph type="sldNum" sz="quarter" idx="12"/>
          </p:nvPr>
        </p:nvSpPr>
        <p:spPr/>
        <p:txBody>
          <a:bodyPr/>
          <a:lstStyle/>
          <a:p>
            <a:fld id="{2A013F82-EE5E-44EE-A61D-E31C6657F26F}" type="slidenum">
              <a:rPr lang="en-US" smtClean="0"/>
              <a:t>55</a:t>
            </a:fld>
            <a:endParaRPr lang="en-US"/>
          </a:p>
        </p:txBody>
      </p:sp>
    </p:spTree>
    <p:extLst>
      <p:ext uri="{BB962C8B-B14F-4D97-AF65-F5344CB8AC3E}">
        <p14:creationId xmlns:p14="http://schemas.microsoft.com/office/powerpoint/2010/main" val="1460672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 vector math</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2413" y="1904999"/>
            <a:ext cx="10220325" cy="4010025"/>
          </a:xfrm>
          <a:prstGeom prst="rect">
            <a:avLst/>
          </a:prstGeom>
        </p:spPr>
      </p:pic>
      <p:sp>
        <p:nvSpPr>
          <p:cNvPr id="5" name="TextBox 4"/>
          <p:cNvSpPr txBox="1"/>
          <p:nvPr/>
        </p:nvSpPr>
        <p:spPr>
          <a:xfrm flipH="1">
            <a:off x="1550500" y="6516052"/>
            <a:ext cx="9115914" cy="307777"/>
          </a:xfrm>
          <a:prstGeom prst="rect">
            <a:avLst/>
          </a:prstGeom>
          <a:noFill/>
        </p:spPr>
        <p:txBody>
          <a:bodyPr wrap="square" rtlCol="0">
            <a:spAutoFit/>
          </a:bodyPr>
          <a:lstStyle/>
          <a:p>
            <a:r>
              <a:rPr lang="en-US" sz="1400" dirty="0"/>
              <a:t>http://cs231n.stanford.edu/slides/2017/cs231n_2017_lecture13.pdf</a:t>
            </a:r>
          </a:p>
        </p:txBody>
      </p:sp>
      <p:sp>
        <p:nvSpPr>
          <p:cNvPr id="6" name="Slide Number Placeholder 5"/>
          <p:cNvSpPr>
            <a:spLocks noGrp="1"/>
          </p:cNvSpPr>
          <p:nvPr>
            <p:ph type="sldNum" sz="quarter" idx="12"/>
          </p:nvPr>
        </p:nvSpPr>
        <p:spPr/>
        <p:txBody>
          <a:bodyPr/>
          <a:lstStyle/>
          <a:p>
            <a:fld id="{2A013F82-EE5E-44EE-A61D-E31C6657F26F}" type="slidenum">
              <a:rPr lang="en-US" smtClean="0"/>
              <a:t>56</a:t>
            </a:fld>
            <a:endParaRPr lang="en-US"/>
          </a:p>
        </p:txBody>
      </p:sp>
    </p:spTree>
    <p:extLst>
      <p:ext uri="{BB962C8B-B14F-4D97-AF65-F5344CB8AC3E}">
        <p14:creationId xmlns:p14="http://schemas.microsoft.com/office/powerpoint/2010/main" val="2616597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 vector math</a:t>
            </a:r>
            <a:endParaRPr lang="en-US" dirty="0"/>
          </a:p>
        </p:txBody>
      </p:sp>
      <p:pic>
        <p:nvPicPr>
          <p:cNvPr id="4" name="Content Placeholder 3"/>
          <p:cNvPicPr>
            <a:picLocks noGrp="1" noChangeAspect="1"/>
          </p:cNvPicPr>
          <p:nvPr>
            <p:ph idx="1"/>
          </p:nvPr>
        </p:nvPicPr>
        <p:blipFill>
          <a:blip r:embed="rId2"/>
          <a:stretch>
            <a:fillRect/>
          </a:stretch>
        </p:blipFill>
        <p:spPr>
          <a:xfrm>
            <a:off x="1522413" y="1951696"/>
            <a:ext cx="9134475" cy="4021408"/>
          </a:xfrm>
          <a:prstGeom prst="rect">
            <a:avLst/>
          </a:prstGeom>
        </p:spPr>
      </p:pic>
      <p:sp>
        <p:nvSpPr>
          <p:cNvPr id="5" name="TextBox 4"/>
          <p:cNvSpPr txBox="1"/>
          <p:nvPr/>
        </p:nvSpPr>
        <p:spPr>
          <a:xfrm flipH="1">
            <a:off x="1550500" y="6516052"/>
            <a:ext cx="9115914" cy="307777"/>
          </a:xfrm>
          <a:prstGeom prst="rect">
            <a:avLst/>
          </a:prstGeom>
          <a:noFill/>
        </p:spPr>
        <p:txBody>
          <a:bodyPr wrap="square" rtlCol="0">
            <a:spAutoFit/>
          </a:bodyPr>
          <a:lstStyle/>
          <a:p>
            <a:r>
              <a:rPr lang="en-US" sz="1400" dirty="0"/>
              <a:t>http://cs231n.stanford.edu/slides/2017/cs231n_2017_lecture13.pdf</a:t>
            </a:r>
          </a:p>
        </p:txBody>
      </p:sp>
      <p:sp>
        <p:nvSpPr>
          <p:cNvPr id="3" name="Slide Number Placeholder 2"/>
          <p:cNvSpPr>
            <a:spLocks noGrp="1"/>
          </p:cNvSpPr>
          <p:nvPr>
            <p:ph type="sldNum" sz="quarter" idx="12"/>
          </p:nvPr>
        </p:nvSpPr>
        <p:spPr/>
        <p:txBody>
          <a:bodyPr/>
          <a:lstStyle/>
          <a:p>
            <a:fld id="{2A013F82-EE5E-44EE-A61D-E31C6657F26F}" type="slidenum">
              <a:rPr lang="en-US" smtClean="0"/>
              <a:t>57</a:t>
            </a:fld>
            <a:endParaRPr lang="en-US"/>
          </a:p>
        </p:txBody>
      </p:sp>
    </p:spTree>
    <p:extLst>
      <p:ext uri="{BB962C8B-B14F-4D97-AF65-F5344CB8AC3E}">
        <p14:creationId xmlns:p14="http://schemas.microsoft.com/office/powerpoint/2010/main" val="894351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Interpolation of z vector</a:t>
            </a:r>
            <a:endParaRPr lang="en-US" dirty="0"/>
          </a:p>
        </p:txBody>
      </p:sp>
      <p:pic>
        <p:nvPicPr>
          <p:cNvPr id="4" name="Content Placeholder 3"/>
          <p:cNvPicPr>
            <a:picLocks noGrp="1" noChangeAspect="1"/>
          </p:cNvPicPr>
          <p:nvPr>
            <p:ph idx="1"/>
          </p:nvPr>
        </p:nvPicPr>
        <p:blipFill>
          <a:blip r:embed="rId2"/>
          <a:stretch>
            <a:fillRect/>
          </a:stretch>
        </p:blipFill>
        <p:spPr>
          <a:xfrm>
            <a:off x="1522413" y="2050031"/>
            <a:ext cx="9828351" cy="4115273"/>
          </a:xfrm>
          <a:prstGeom prst="rect">
            <a:avLst/>
          </a:prstGeom>
        </p:spPr>
      </p:pic>
      <p:sp>
        <p:nvSpPr>
          <p:cNvPr id="5" name="TextBox 4"/>
          <p:cNvSpPr txBox="1"/>
          <p:nvPr/>
        </p:nvSpPr>
        <p:spPr>
          <a:xfrm flipH="1">
            <a:off x="1550500" y="6516052"/>
            <a:ext cx="9115914" cy="307777"/>
          </a:xfrm>
          <a:prstGeom prst="rect">
            <a:avLst/>
          </a:prstGeom>
          <a:noFill/>
        </p:spPr>
        <p:txBody>
          <a:bodyPr wrap="square" rtlCol="0">
            <a:spAutoFit/>
          </a:bodyPr>
          <a:lstStyle/>
          <a:p>
            <a:r>
              <a:rPr lang="en-US" sz="1400" dirty="0"/>
              <a:t>http://cs231n.stanford.edu/slides/2017/cs231n_2017_lecture13.pdf</a:t>
            </a:r>
          </a:p>
        </p:txBody>
      </p:sp>
      <p:sp>
        <p:nvSpPr>
          <p:cNvPr id="3" name="Slide Number Placeholder 2"/>
          <p:cNvSpPr>
            <a:spLocks noGrp="1"/>
          </p:cNvSpPr>
          <p:nvPr>
            <p:ph type="sldNum" sz="quarter" idx="12"/>
          </p:nvPr>
        </p:nvSpPr>
        <p:spPr/>
        <p:txBody>
          <a:bodyPr/>
          <a:lstStyle/>
          <a:p>
            <a:fld id="{2A013F82-EE5E-44EE-A61D-E31C6657F26F}" type="slidenum">
              <a:rPr lang="en-US" smtClean="0"/>
              <a:t>58</a:t>
            </a:fld>
            <a:endParaRPr lang="en-US"/>
          </a:p>
        </p:txBody>
      </p:sp>
    </p:spTree>
    <p:extLst>
      <p:ext uri="{BB962C8B-B14F-4D97-AF65-F5344CB8AC3E}">
        <p14:creationId xmlns:p14="http://schemas.microsoft.com/office/powerpoint/2010/main" val="22217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GAN defectives</a:t>
            </a:r>
            <a:endParaRPr lang="en-US" dirty="0"/>
          </a:p>
        </p:txBody>
      </p:sp>
      <p:sp>
        <p:nvSpPr>
          <p:cNvPr id="3" name="Content Placeholder 2"/>
          <p:cNvSpPr>
            <a:spLocks noGrp="1"/>
          </p:cNvSpPr>
          <p:nvPr>
            <p:ph idx="1"/>
          </p:nvPr>
        </p:nvSpPr>
        <p:spPr/>
        <p:txBody>
          <a:bodyPr/>
          <a:lstStyle/>
          <a:p>
            <a:r>
              <a:rPr lang="en-US" dirty="0" smtClean="0"/>
              <a:t>Counting</a:t>
            </a:r>
          </a:p>
          <a:p>
            <a:endParaRPr lang="en-US" dirty="0"/>
          </a:p>
        </p:txBody>
      </p:sp>
      <p:pic>
        <p:nvPicPr>
          <p:cNvPr id="4" name="Picture 3"/>
          <p:cNvPicPr>
            <a:picLocks noChangeAspect="1"/>
          </p:cNvPicPr>
          <p:nvPr/>
        </p:nvPicPr>
        <p:blipFill>
          <a:blip r:embed="rId3"/>
          <a:stretch>
            <a:fillRect/>
          </a:stretch>
        </p:blipFill>
        <p:spPr>
          <a:xfrm>
            <a:off x="1845940" y="2420889"/>
            <a:ext cx="6480720" cy="4265790"/>
          </a:xfrm>
          <a:prstGeom prst="rect">
            <a:avLst/>
          </a:prstGeom>
        </p:spPr>
      </p:pic>
      <p:sp>
        <p:nvSpPr>
          <p:cNvPr id="5" name="Slide Number Placeholder 4"/>
          <p:cNvSpPr>
            <a:spLocks noGrp="1"/>
          </p:cNvSpPr>
          <p:nvPr>
            <p:ph type="sldNum" sz="quarter" idx="12"/>
          </p:nvPr>
        </p:nvSpPr>
        <p:spPr/>
        <p:txBody>
          <a:bodyPr/>
          <a:lstStyle/>
          <a:p>
            <a:fld id="{2A013F82-EE5E-44EE-A61D-E31C6657F26F}" type="slidenum">
              <a:rPr lang="en-US" smtClean="0"/>
              <a:t>59</a:t>
            </a:fld>
            <a:endParaRPr lang="en-US"/>
          </a:p>
        </p:txBody>
      </p:sp>
    </p:spTree>
    <p:extLst>
      <p:ext uri="{BB962C8B-B14F-4D97-AF65-F5344CB8AC3E}">
        <p14:creationId xmlns:p14="http://schemas.microsoft.com/office/powerpoint/2010/main" val="1639937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Toy Example</a:t>
            </a:r>
            <a:endParaRPr lang="en-US" dirty="0"/>
          </a:p>
        </p:txBody>
      </p:sp>
      <p:pic>
        <p:nvPicPr>
          <p:cNvPr id="1026" name="Picture 2" descr="×ª××× × ×§×©××¨×"/>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01924" y="1916832"/>
            <a:ext cx="5486400" cy="4114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flipH="1">
            <a:off x="1550500" y="6516052"/>
            <a:ext cx="9115914" cy="307777"/>
          </a:xfrm>
          <a:prstGeom prst="rect">
            <a:avLst/>
          </a:prstGeom>
          <a:noFill/>
        </p:spPr>
        <p:txBody>
          <a:bodyPr wrap="square" rtlCol="0">
            <a:spAutoFit/>
          </a:bodyPr>
          <a:lstStyle/>
          <a:p>
            <a:r>
              <a:rPr lang="en-US" sz="1400" dirty="0"/>
              <a:t>https://www.c4dcafe.com/ipb/forums/topic/92173-how-does-one-make-a-rgb-gradient-that-acts-like-uv-map/</a:t>
            </a:r>
          </a:p>
        </p:txBody>
      </p:sp>
      <p:pic>
        <p:nvPicPr>
          <p:cNvPr id="3" name="Picture 2"/>
          <p:cNvPicPr>
            <a:picLocks noChangeAspect="1"/>
          </p:cNvPicPr>
          <p:nvPr/>
        </p:nvPicPr>
        <p:blipFill>
          <a:blip r:embed="rId4"/>
          <a:stretch>
            <a:fillRect/>
          </a:stretch>
        </p:blipFill>
        <p:spPr>
          <a:xfrm>
            <a:off x="4006180" y="4077072"/>
            <a:ext cx="550285" cy="581551"/>
          </a:xfrm>
          <a:prstGeom prst="rect">
            <a:avLst/>
          </a:prstGeom>
        </p:spPr>
      </p:pic>
      <p:sp>
        <p:nvSpPr>
          <p:cNvPr id="4" name="Slide Number Placeholder 3"/>
          <p:cNvSpPr>
            <a:spLocks noGrp="1"/>
          </p:cNvSpPr>
          <p:nvPr>
            <p:ph type="sldNum" sz="quarter" idx="12"/>
          </p:nvPr>
        </p:nvSpPr>
        <p:spPr/>
        <p:txBody>
          <a:bodyPr/>
          <a:lstStyle/>
          <a:p>
            <a:fld id="{2A013F82-EE5E-44EE-A61D-E31C6657F26F}" type="slidenum">
              <a:rPr lang="en-US" smtClean="0"/>
              <a:t>6</a:t>
            </a:fld>
            <a:endParaRPr lang="en-US"/>
          </a:p>
        </p:txBody>
      </p:sp>
    </p:spTree>
    <p:extLst>
      <p:ext uri="{BB962C8B-B14F-4D97-AF65-F5344CB8AC3E}">
        <p14:creationId xmlns:p14="http://schemas.microsoft.com/office/powerpoint/2010/main" val="3796172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GAN defectives</a:t>
            </a:r>
          </a:p>
        </p:txBody>
      </p:sp>
      <p:sp>
        <p:nvSpPr>
          <p:cNvPr id="3" name="Content Placeholder 2"/>
          <p:cNvSpPr>
            <a:spLocks noGrp="1"/>
          </p:cNvSpPr>
          <p:nvPr>
            <p:ph idx="1"/>
          </p:nvPr>
        </p:nvSpPr>
        <p:spPr/>
        <p:txBody>
          <a:bodyPr/>
          <a:lstStyle/>
          <a:p>
            <a:r>
              <a:rPr lang="en-US" dirty="0" smtClean="0"/>
              <a:t>Global Structure</a:t>
            </a:r>
          </a:p>
          <a:p>
            <a:endParaRPr lang="en-US" b="1" dirty="0" smtClean="0"/>
          </a:p>
          <a:p>
            <a:endParaRPr lang="en-US" dirty="0"/>
          </a:p>
        </p:txBody>
      </p:sp>
      <p:pic>
        <p:nvPicPr>
          <p:cNvPr id="4" name="Picture 3"/>
          <p:cNvPicPr>
            <a:picLocks noChangeAspect="1"/>
          </p:cNvPicPr>
          <p:nvPr/>
        </p:nvPicPr>
        <p:blipFill>
          <a:blip r:embed="rId3"/>
          <a:stretch>
            <a:fillRect/>
          </a:stretch>
        </p:blipFill>
        <p:spPr>
          <a:xfrm>
            <a:off x="1895123" y="2420888"/>
            <a:ext cx="6223776" cy="4248472"/>
          </a:xfrm>
          <a:prstGeom prst="rect">
            <a:avLst/>
          </a:prstGeom>
        </p:spPr>
      </p:pic>
      <p:sp>
        <p:nvSpPr>
          <p:cNvPr id="5" name="Slide Number Placeholder 4"/>
          <p:cNvSpPr>
            <a:spLocks noGrp="1"/>
          </p:cNvSpPr>
          <p:nvPr>
            <p:ph type="sldNum" sz="quarter" idx="12"/>
          </p:nvPr>
        </p:nvSpPr>
        <p:spPr/>
        <p:txBody>
          <a:bodyPr/>
          <a:lstStyle/>
          <a:p>
            <a:fld id="{2A013F82-EE5E-44EE-A61D-E31C6657F26F}" type="slidenum">
              <a:rPr lang="en-US" smtClean="0"/>
              <a:t>60</a:t>
            </a:fld>
            <a:endParaRPr lang="en-US"/>
          </a:p>
        </p:txBody>
      </p:sp>
    </p:spTree>
    <p:extLst>
      <p:ext uri="{BB962C8B-B14F-4D97-AF65-F5344CB8AC3E}">
        <p14:creationId xmlns:p14="http://schemas.microsoft.com/office/powerpoint/2010/main" val="4203651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GAN defectives</a:t>
            </a:r>
          </a:p>
        </p:txBody>
      </p:sp>
      <p:sp>
        <p:nvSpPr>
          <p:cNvPr id="3" name="Content Placeholder 2"/>
          <p:cNvSpPr>
            <a:spLocks noGrp="1"/>
          </p:cNvSpPr>
          <p:nvPr>
            <p:ph idx="1"/>
          </p:nvPr>
        </p:nvSpPr>
        <p:spPr>
          <a:xfrm>
            <a:off x="1522413" y="1904999"/>
            <a:ext cx="9134391" cy="4953001"/>
          </a:xfrm>
        </p:spPr>
        <p:txBody>
          <a:bodyPr/>
          <a:lstStyle/>
          <a:p>
            <a:r>
              <a:rPr lang="en-US" dirty="0" smtClean="0"/>
              <a:t>Perspective</a:t>
            </a:r>
          </a:p>
          <a:p>
            <a:endParaRPr lang="en-US" dirty="0"/>
          </a:p>
          <a:p>
            <a:endParaRPr lang="en-US" dirty="0" smtClean="0"/>
          </a:p>
          <a:p>
            <a:endParaRPr lang="en-US" dirty="0"/>
          </a:p>
          <a:p>
            <a:endParaRPr lang="en-US" dirty="0" smtClean="0"/>
          </a:p>
          <a:p>
            <a:endParaRPr lang="en-US" dirty="0"/>
          </a:p>
          <a:p>
            <a:endParaRPr lang="en-US" dirty="0" smtClean="0"/>
          </a:p>
          <a:p>
            <a:pPr marL="0" indent="0">
              <a:buNone/>
            </a:pPr>
            <a:r>
              <a:rPr lang="en-US" dirty="0" smtClean="0"/>
              <a:t>    </a:t>
            </a:r>
          </a:p>
          <a:p>
            <a:pPr marL="0" indent="0">
              <a:buNone/>
            </a:pPr>
            <a:r>
              <a:rPr lang="en-US" dirty="0" smtClean="0"/>
              <a:t>     one </a:t>
            </a:r>
            <a:r>
              <a:rPr lang="en-US" dirty="0"/>
              <a:t>picture is real – which one</a:t>
            </a:r>
            <a:r>
              <a:rPr lang="en-US" dirty="0" smtClean="0"/>
              <a:t>?</a:t>
            </a:r>
            <a:endParaRPr lang="en-US" dirty="0"/>
          </a:p>
          <a:p>
            <a:endParaRPr lang="en-US" dirty="0"/>
          </a:p>
          <a:p>
            <a:endParaRPr lang="en-US" dirty="0"/>
          </a:p>
        </p:txBody>
      </p:sp>
      <p:pic>
        <p:nvPicPr>
          <p:cNvPr id="5" name="Picture 4"/>
          <p:cNvPicPr>
            <a:picLocks noChangeAspect="1"/>
          </p:cNvPicPr>
          <p:nvPr/>
        </p:nvPicPr>
        <p:blipFill>
          <a:blip r:embed="rId3"/>
          <a:stretch>
            <a:fillRect/>
          </a:stretch>
        </p:blipFill>
        <p:spPr>
          <a:xfrm>
            <a:off x="1845940" y="2348880"/>
            <a:ext cx="5901502" cy="4032448"/>
          </a:xfrm>
          <a:prstGeom prst="rect">
            <a:avLst/>
          </a:prstGeom>
        </p:spPr>
      </p:pic>
      <p:sp>
        <p:nvSpPr>
          <p:cNvPr id="4" name="Slide Number Placeholder 3"/>
          <p:cNvSpPr>
            <a:spLocks noGrp="1"/>
          </p:cNvSpPr>
          <p:nvPr>
            <p:ph type="sldNum" sz="quarter" idx="12"/>
          </p:nvPr>
        </p:nvSpPr>
        <p:spPr/>
        <p:txBody>
          <a:bodyPr/>
          <a:lstStyle/>
          <a:p>
            <a:fld id="{2A013F82-EE5E-44EE-A61D-E31C6657F26F}" type="slidenum">
              <a:rPr lang="en-US" smtClean="0"/>
              <a:t>61</a:t>
            </a:fld>
            <a:endParaRPr lang="en-US"/>
          </a:p>
        </p:txBody>
      </p:sp>
    </p:spTree>
    <p:extLst>
      <p:ext uri="{BB962C8B-B14F-4D97-AF65-F5344CB8AC3E}">
        <p14:creationId xmlns:p14="http://schemas.microsoft.com/office/powerpoint/2010/main" val="3984870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GAN defectives</a:t>
            </a:r>
          </a:p>
        </p:txBody>
      </p:sp>
      <p:sp>
        <p:nvSpPr>
          <p:cNvPr id="3" name="Content Placeholder 2"/>
          <p:cNvSpPr>
            <a:spLocks noGrp="1"/>
          </p:cNvSpPr>
          <p:nvPr>
            <p:ph idx="1"/>
          </p:nvPr>
        </p:nvSpPr>
        <p:spPr/>
        <p:txBody>
          <a:bodyPr/>
          <a:lstStyle/>
          <a:p>
            <a:r>
              <a:rPr lang="en-US" dirty="0" smtClean="0"/>
              <a:t>Real</a:t>
            </a:r>
            <a:r>
              <a:rPr lang="en-US" dirty="0"/>
              <a:t> </a:t>
            </a:r>
            <a:r>
              <a:rPr lang="en-US" dirty="0" smtClean="0"/>
              <a:t>picture</a:t>
            </a:r>
          </a:p>
        </p:txBody>
      </p:sp>
      <p:pic>
        <p:nvPicPr>
          <p:cNvPr id="4" name="Picture 3"/>
          <p:cNvPicPr>
            <a:picLocks noChangeAspect="1"/>
          </p:cNvPicPr>
          <p:nvPr/>
        </p:nvPicPr>
        <p:blipFill>
          <a:blip r:embed="rId2"/>
          <a:stretch>
            <a:fillRect/>
          </a:stretch>
        </p:blipFill>
        <p:spPr>
          <a:xfrm>
            <a:off x="1845940" y="2424113"/>
            <a:ext cx="4142603" cy="4114801"/>
          </a:xfrm>
          <a:prstGeom prst="rect">
            <a:avLst/>
          </a:prstGeom>
        </p:spPr>
      </p:pic>
      <p:sp>
        <p:nvSpPr>
          <p:cNvPr id="5" name="Slide Number Placeholder 4"/>
          <p:cNvSpPr>
            <a:spLocks noGrp="1"/>
          </p:cNvSpPr>
          <p:nvPr>
            <p:ph type="sldNum" sz="quarter" idx="12"/>
          </p:nvPr>
        </p:nvSpPr>
        <p:spPr/>
        <p:txBody>
          <a:bodyPr/>
          <a:lstStyle/>
          <a:p>
            <a:fld id="{2A013F82-EE5E-44EE-A61D-E31C6657F26F}" type="slidenum">
              <a:rPr lang="en-US" smtClean="0"/>
              <a:t>62</a:t>
            </a:fld>
            <a:endParaRPr lang="en-US"/>
          </a:p>
        </p:txBody>
      </p:sp>
    </p:spTree>
    <p:extLst>
      <p:ext uri="{BB962C8B-B14F-4D97-AF65-F5344CB8AC3E}">
        <p14:creationId xmlns:p14="http://schemas.microsoft.com/office/powerpoint/2010/main" val="400551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of generative models</a:t>
            </a:r>
            <a:endParaRPr lang="en-US" dirty="0"/>
          </a:p>
        </p:txBody>
      </p:sp>
      <p:sp>
        <p:nvSpPr>
          <p:cNvPr id="3" name="Content Placeholder 2"/>
          <p:cNvSpPr>
            <a:spLocks noGrp="1"/>
          </p:cNvSpPr>
          <p:nvPr>
            <p:ph idx="1"/>
          </p:nvPr>
        </p:nvSpPr>
        <p:spPr/>
        <p:txBody>
          <a:bodyPr/>
          <a:lstStyle/>
          <a:p>
            <a:endParaRPr lang="en-US" dirty="0" smtClean="0"/>
          </a:p>
          <a:p>
            <a:r>
              <a:rPr lang="en-US" dirty="0" smtClean="0"/>
              <a:t>There </a:t>
            </a:r>
            <a:r>
              <a:rPr lang="en-US" dirty="0"/>
              <a:t>is not any single compelling way to evaluate a </a:t>
            </a:r>
            <a:r>
              <a:rPr lang="en-US" dirty="0" smtClean="0"/>
              <a:t>generative model</a:t>
            </a:r>
          </a:p>
          <a:p>
            <a:pPr lvl="1"/>
            <a:r>
              <a:rPr lang="en-US" dirty="0"/>
              <a:t>Models with good likelihood can produce bad </a:t>
            </a:r>
            <a:r>
              <a:rPr lang="en-US" dirty="0" smtClean="0"/>
              <a:t>samples</a:t>
            </a:r>
          </a:p>
          <a:p>
            <a:pPr lvl="1"/>
            <a:r>
              <a:rPr lang="en-US" dirty="0"/>
              <a:t>Models with good samples can have bad </a:t>
            </a:r>
            <a:r>
              <a:rPr lang="en-US" dirty="0" smtClean="0"/>
              <a:t>likelihood</a:t>
            </a:r>
          </a:p>
          <a:p>
            <a:pPr lvl="1"/>
            <a:r>
              <a:rPr lang="en-US" dirty="0"/>
              <a:t>There is not a good way to quantify how good samples </a:t>
            </a:r>
            <a:r>
              <a:rPr lang="en-US" dirty="0" smtClean="0"/>
              <a:t>are</a:t>
            </a:r>
          </a:p>
          <a:p>
            <a:endParaRPr lang="en-US" dirty="0" smtClean="0"/>
          </a:p>
          <a:p>
            <a:r>
              <a:rPr lang="en-US" dirty="0" smtClean="0"/>
              <a:t>For </a:t>
            </a:r>
            <a:r>
              <a:rPr lang="en-US" dirty="0"/>
              <a:t>GANs, it is also hard to even estimate the </a:t>
            </a:r>
            <a:r>
              <a:rPr lang="en-US" dirty="0" smtClean="0"/>
              <a:t>likelihood</a:t>
            </a:r>
            <a:endParaRPr lang="en-US" dirty="0"/>
          </a:p>
        </p:txBody>
      </p:sp>
      <p:sp>
        <p:nvSpPr>
          <p:cNvPr id="4" name="Slide Number Placeholder 3"/>
          <p:cNvSpPr>
            <a:spLocks noGrp="1"/>
          </p:cNvSpPr>
          <p:nvPr>
            <p:ph type="sldNum" sz="quarter" idx="12"/>
          </p:nvPr>
        </p:nvSpPr>
        <p:spPr/>
        <p:txBody>
          <a:bodyPr/>
          <a:lstStyle/>
          <a:p>
            <a:fld id="{2A013F82-EE5E-44EE-A61D-E31C6657F26F}" type="slidenum">
              <a:rPr lang="en-US" smtClean="0"/>
              <a:t>63</a:t>
            </a:fld>
            <a:endParaRPr lang="en-US"/>
          </a:p>
        </p:txBody>
      </p:sp>
    </p:spTree>
    <p:extLst>
      <p:ext uri="{BB962C8B-B14F-4D97-AF65-F5344CB8AC3E}">
        <p14:creationId xmlns:p14="http://schemas.microsoft.com/office/powerpoint/2010/main" val="2211666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Roadmap</a:t>
            </a:r>
            <a:endParaRPr lang="en-US" dirty="0"/>
          </a:p>
        </p:txBody>
      </p:sp>
      <p:sp>
        <p:nvSpPr>
          <p:cNvPr id="14" name="Content Placeholder 13"/>
          <p:cNvSpPr>
            <a:spLocks noGrp="1"/>
          </p:cNvSpPr>
          <p:nvPr>
            <p:ph idx="1"/>
          </p:nvPr>
        </p:nvSpPr>
        <p:spPr/>
        <p:txBody>
          <a:bodyPr>
            <a:normAutofit/>
          </a:bodyPr>
          <a:lstStyle/>
          <a:p>
            <a:r>
              <a:rPr lang="en-US" dirty="0" smtClean="0"/>
              <a:t>Generative Models</a:t>
            </a:r>
          </a:p>
          <a:p>
            <a:r>
              <a:rPr lang="en-US" dirty="0" smtClean="0"/>
              <a:t>How do generative model works?</a:t>
            </a:r>
          </a:p>
          <a:p>
            <a:r>
              <a:rPr lang="en-US" dirty="0" smtClean="0"/>
              <a:t>How do GAN work?</a:t>
            </a:r>
          </a:p>
          <a:p>
            <a:r>
              <a:rPr lang="en-US" dirty="0" smtClean="0">
                <a:solidFill>
                  <a:srgbClr val="FFFF00"/>
                </a:solidFill>
              </a:rPr>
              <a:t>Research </a:t>
            </a:r>
            <a:r>
              <a:rPr lang="en-US" dirty="0">
                <a:solidFill>
                  <a:srgbClr val="FFFF00"/>
                </a:solidFill>
              </a:rPr>
              <a:t>Frontiers</a:t>
            </a:r>
            <a:endParaRPr lang="en-US" dirty="0" smtClean="0">
              <a:solidFill>
                <a:srgbClr val="FFFF00"/>
              </a:solidFill>
            </a:endParaRPr>
          </a:p>
          <a:p>
            <a:endParaRPr lang="en-US" dirty="0"/>
          </a:p>
        </p:txBody>
      </p:sp>
      <p:sp>
        <p:nvSpPr>
          <p:cNvPr id="2" name="Slide Number Placeholder 1"/>
          <p:cNvSpPr>
            <a:spLocks noGrp="1"/>
          </p:cNvSpPr>
          <p:nvPr>
            <p:ph type="sldNum" sz="quarter" idx="12"/>
          </p:nvPr>
        </p:nvSpPr>
        <p:spPr/>
        <p:txBody>
          <a:bodyPr/>
          <a:lstStyle/>
          <a:p>
            <a:fld id="{2A013F82-EE5E-44EE-A61D-E31C6657F26F}" type="slidenum">
              <a:rPr lang="en-US" smtClean="0"/>
              <a:t>64</a:t>
            </a:fld>
            <a:endParaRPr lang="en-US"/>
          </a:p>
        </p:txBody>
      </p:sp>
    </p:spTree>
    <p:extLst>
      <p:ext uri="{BB962C8B-B14F-4D97-AF65-F5344CB8AC3E}">
        <p14:creationId xmlns:p14="http://schemas.microsoft.com/office/powerpoint/2010/main" val="3314363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Research Frontiers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62229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GAN “zoo”</a:t>
            </a:r>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US" smtClean="0"/>
              <a:t>66</a:t>
            </a:fld>
            <a:endParaRPr lang="en-US"/>
          </a:p>
        </p:txBody>
      </p:sp>
      <p:pic>
        <p:nvPicPr>
          <p:cNvPr id="8" name="Picture 7"/>
          <p:cNvPicPr>
            <a:picLocks noChangeAspect="1"/>
          </p:cNvPicPr>
          <p:nvPr/>
        </p:nvPicPr>
        <p:blipFill>
          <a:blip r:embed="rId2"/>
          <a:stretch>
            <a:fillRect/>
          </a:stretch>
        </p:blipFill>
        <p:spPr>
          <a:xfrm>
            <a:off x="1701924" y="1813175"/>
            <a:ext cx="9974259" cy="4064097"/>
          </a:xfrm>
          <a:prstGeom prst="rect">
            <a:avLst/>
          </a:prstGeom>
        </p:spPr>
      </p:pic>
    </p:spTree>
    <p:extLst>
      <p:ext uri="{BB962C8B-B14F-4D97-AF65-F5344CB8AC3E}">
        <p14:creationId xmlns:p14="http://schemas.microsoft.com/office/powerpoint/2010/main" val="2883932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GAN</a:t>
            </a:r>
            <a:endParaRPr lang="en-US" dirty="0"/>
          </a:p>
        </p:txBody>
      </p:sp>
      <p:sp>
        <p:nvSpPr>
          <p:cNvPr id="5" name="TextBox 4"/>
          <p:cNvSpPr txBox="1"/>
          <p:nvPr/>
        </p:nvSpPr>
        <p:spPr>
          <a:xfrm flipH="1">
            <a:off x="1396162" y="6516052"/>
            <a:ext cx="5778369" cy="276999"/>
          </a:xfrm>
          <a:prstGeom prst="rect">
            <a:avLst/>
          </a:prstGeom>
          <a:noFill/>
        </p:spPr>
        <p:txBody>
          <a:bodyPr wrap="square" rtlCol="0">
            <a:spAutoFit/>
          </a:bodyPr>
          <a:lstStyle/>
          <a:p>
            <a:r>
              <a:rPr lang="en-US" sz="1200" dirty="0"/>
              <a:t>http://guimperarnau.com/blog/2017/03/Fantastic-GANs-and-where-to-find-them</a:t>
            </a:r>
          </a:p>
        </p:txBody>
      </p:sp>
      <p:sp>
        <p:nvSpPr>
          <p:cNvPr id="6" name="Slide Number Placeholder 5"/>
          <p:cNvSpPr>
            <a:spLocks noGrp="1"/>
          </p:cNvSpPr>
          <p:nvPr>
            <p:ph type="sldNum" sz="quarter" idx="12"/>
          </p:nvPr>
        </p:nvSpPr>
        <p:spPr/>
        <p:txBody>
          <a:bodyPr/>
          <a:lstStyle/>
          <a:p>
            <a:fld id="{2A013F82-EE5E-44EE-A61D-E31C6657F26F}" type="slidenum">
              <a:rPr lang="en-US" smtClean="0"/>
              <a:t>67</a:t>
            </a:fld>
            <a:endParaRPr lang="en-US"/>
          </a:p>
        </p:txBody>
      </p:sp>
      <mc:AlternateContent xmlns:mc="http://schemas.openxmlformats.org/markup-compatibility/2006" xmlns:a14="http://schemas.microsoft.com/office/drawing/2010/main">
        <mc:Choice Requires="a14">
          <p:sp>
            <p:nvSpPr>
              <p:cNvPr id="8" name="TextBox 7"/>
              <p:cNvSpPr txBox="1"/>
              <p:nvPr/>
            </p:nvSpPr>
            <p:spPr>
              <a:xfrm>
                <a:off x="1629916" y="5574692"/>
                <a:ext cx="680410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𝐽</m:t>
                          </m:r>
                        </m:e>
                        <m:sup>
                          <m:d>
                            <m:dPr>
                              <m:ctrlPr>
                                <a:rPr lang="en-US" b="0" i="1" smtClean="0">
                                  <a:latin typeface="Cambria Math" panose="02040503050406030204" pitchFamily="18" charset="0"/>
                                </a:rPr>
                              </m:ctrlPr>
                            </m:dPr>
                            <m:e>
                              <m:r>
                                <a:rPr lang="en-US" b="0" i="1" smtClean="0">
                                  <a:latin typeface="Cambria Math" panose="02040503050406030204" pitchFamily="18" charset="0"/>
                                </a:rPr>
                                <m:t>𝐷</m:t>
                              </m:r>
                            </m:e>
                          </m:d>
                        </m:sup>
                      </m:sSup>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e>
                            <m:sup>
                              <m:d>
                                <m:dPr>
                                  <m:ctrlPr>
                                    <a:rPr lang="en-US" b="0" i="1" smtClean="0">
                                      <a:latin typeface="Cambria Math" panose="02040503050406030204" pitchFamily="18" charset="0"/>
                                    </a:rPr>
                                  </m:ctrlPr>
                                </m:dPr>
                                <m:e>
                                  <m:r>
                                    <a:rPr lang="en-US" b="0" i="1" smtClean="0">
                                      <a:latin typeface="Cambria Math" panose="02040503050406030204" pitchFamily="18" charset="0"/>
                                    </a:rPr>
                                    <m:t>𝐷</m:t>
                                  </m:r>
                                </m:e>
                              </m:d>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e>
                            <m:sup>
                              <m:d>
                                <m:dPr>
                                  <m:ctrlPr>
                                    <a:rPr lang="en-US" b="0" i="1" smtClean="0">
                                      <a:latin typeface="Cambria Math" panose="02040503050406030204" pitchFamily="18" charset="0"/>
                                    </a:rPr>
                                  </m:ctrlPr>
                                </m:dPr>
                                <m:e>
                                  <m:r>
                                    <a:rPr lang="en-US" b="0" i="1" smtClean="0">
                                      <a:latin typeface="Cambria Math" panose="02040503050406030204" pitchFamily="18" charset="0"/>
                                    </a:rPr>
                                    <m:t>𝐺</m:t>
                                  </m:r>
                                </m:e>
                              </m:d>
                            </m:sup>
                          </m:sSup>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b>
                        <m:sSubPr>
                          <m:ctrlPr>
                            <a:rPr lang="en-US" b="0" i="1" smtClean="0">
                              <a:latin typeface="Cambria Math" panose="02040503050406030204" pitchFamily="18" charset="0"/>
                            </a:rPr>
                          </m:ctrlPr>
                        </m:sSubPr>
                        <m:e>
                          <m:r>
                            <a:rPr lang="en-US" i="1">
                              <a:latin typeface="Cambria Math" panose="02040503050406030204" pitchFamily="18" charset="0"/>
                            </a:rPr>
                            <m:t>𝔼</m:t>
                          </m:r>
                        </m:e>
                        <m:sub>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𝑑𝑎𝑡𝑎</m:t>
                              </m:r>
                            </m:sub>
                          </m:sSub>
                        </m:sub>
                      </m:sSub>
                      <m:r>
                        <a:rPr lang="en-US" b="0" i="1" smtClean="0">
                          <a:latin typeface="Cambria Math" panose="02040503050406030204" pitchFamily="18" charset="0"/>
                        </a:rPr>
                        <m:t>𝑙𝑜𝑔𝐷</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b="0" i="1" smtClean="0">
                              <a:latin typeface="Cambria Math" panose="02040503050406030204" pitchFamily="18" charset="0"/>
                            </a:rPr>
                            <m:t>𝑧</m:t>
                          </m:r>
                        </m:sub>
                      </m:sSub>
                      <m:r>
                        <m:rPr>
                          <m:sty m:val="p"/>
                        </m:rPr>
                        <a:rPr lang="en-US" i="0">
                          <a:latin typeface="Cambria Math" panose="02040503050406030204" pitchFamily="18" charset="0"/>
                        </a:rPr>
                        <m:t>log</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𝐺</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e>
                          <m:r>
                            <a:rPr lang="en-US" b="0" i="1" smtClean="0">
                              <a:latin typeface="Cambria Math" panose="02040503050406030204" pitchFamily="18" charset="0"/>
                            </a:rPr>
                            <m:t>𝑦</m:t>
                          </m:r>
                        </m:e>
                      </m:d>
                      <m:r>
                        <a:rPr lang="en-US" i="1">
                          <a:latin typeface="Cambria Math" panose="02040503050406030204" pitchFamily="18" charset="0"/>
                        </a:rPr>
                        <m:t>)</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1629916" y="5574692"/>
                <a:ext cx="6804107" cy="518604"/>
              </a:xfrm>
              <a:prstGeom prst="rect">
                <a:avLst/>
              </a:prstGeom>
              <a:blipFill rotWithShape="0">
                <a:blip r:embed="rId3"/>
                <a:stretch>
                  <a:fillRect/>
                </a:stretch>
              </a:blipFill>
            </p:spPr>
            <p:txBody>
              <a:bodyPr/>
              <a:lstStyle/>
              <a:p>
                <a:r>
                  <a:rPr lang="en-US">
                    <a:noFill/>
                  </a:rPr>
                  <a:t> </a:t>
                </a:r>
              </a:p>
            </p:txBody>
          </p:sp>
        </mc:Fallback>
      </mc:AlternateContent>
      <p:pic>
        <p:nvPicPr>
          <p:cNvPr id="2050" name="Picture 2" descr="Conditional GAN overvi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9916" y="1916832"/>
            <a:ext cx="10254993" cy="3584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495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GAN</a:t>
            </a:r>
          </a:p>
        </p:txBody>
      </p:sp>
      <p:sp>
        <p:nvSpPr>
          <p:cNvPr id="4" name="Slide Number Placeholder 3"/>
          <p:cNvSpPr>
            <a:spLocks noGrp="1"/>
          </p:cNvSpPr>
          <p:nvPr>
            <p:ph type="sldNum" sz="quarter" idx="12"/>
          </p:nvPr>
        </p:nvSpPr>
        <p:spPr/>
        <p:txBody>
          <a:bodyPr/>
          <a:lstStyle/>
          <a:p>
            <a:fld id="{2A013F82-EE5E-44EE-A61D-E31C6657F26F}" type="slidenum">
              <a:rPr lang="en-US" smtClean="0"/>
              <a:pPr/>
              <a:t>68</a:t>
            </a:fld>
            <a:endParaRPr lang="en-US" dirty="0"/>
          </a:p>
        </p:txBody>
      </p:sp>
      <p:pic>
        <p:nvPicPr>
          <p:cNvPr id="5" name="Picture 4"/>
          <p:cNvPicPr>
            <a:picLocks noChangeAspect="1"/>
          </p:cNvPicPr>
          <p:nvPr/>
        </p:nvPicPr>
        <p:blipFill>
          <a:blip r:embed="rId2"/>
          <a:stretch>
            <a:fillRect/>
          </a:stretch>
        </p:blipFill>
        <p:spPr>
          <a:xfrm>
            <a:off x="2710036" y="2204864"/>
            <a:ext cx="6944694" cy="4039164"/>
          </a:xfrm>
          <a:prstGeom prst="rect">
            <a:avLst/>
          </a:prstGeom>
        </p:spPr>
      </p:pic>
      <p:sp>
        <p:nvSpPr>
          <p:cNvPr id="6" name="TextBox 5"/>
          <p:cNvSpPr txBox="1"/>
          <p:nvPr/>
        </p:nvSpPr>
        <p:spPr>
          <a:xfrm flipH="1">
            <a:off x="1396162" y="6516052"/>
            <a:ext cx="5778369" cy="276999"/>
          </a:xfrm>
          <a:prstGeom prst="rect">
            <a:avLst/>
          </a:prstGeom>
          <a:noFill/>
        </p:spPr>
        <p:txBody>
          <a:bodyPr wrap="square" rtlCol="0">
            <a:spAutoFit/>
          </a:bodyPr>
          <a:lstStyle/>
          <a:p>
            <a:r>
              <a:rPr lang="en-US" sz="1200" dirty="0"/>
              <a:t>https://arxiv.org/pdf/1411.1784.pdf</a:t>
            </a:r>
          </a:p>
        </p:txBody>
      </p:sp>
    </p:spTree>
    <p:extLst>
      <p:ext uri="{BB962C8B-B14F-4D97-AF65-F5344CB8AC3E}">
        <p14:creationId xmlns:p14="http://schemas.microsoft.com/office/powerpoint/2010/main" val="1901969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to Image</a:t>
            </a:r>
            <a:endParaRPr lang="en-US" dirty="0"/>
          </a:p>
        </p:txBody>
      </p:sp>
      <p:sp>
        <p:nvSpPr>
          <p:cNvPr id="4" name="Slide Number Placeholder 3"/>
          <p:cNvSpPr>
            <a:spLocks noGrp="1"/>
          </p:cNvSpPr>
          <p:nvPr>
            <p:ph type="sldNum" sz="quarter" idx="12"/>
          </p:nvPr>
        </p:nvSpPr>
        <p:spPr/>
        <p:txBody>
          <a:bodyPr/>
          <a:lstStyle/>
          <a:p>
            <a:fld id="{2A013F82-EE5E-44EE-A61D-E31C6657F26F}" type="slidenum">
              <a:rPr lang="en-US" smtClean="0"/>
              <a:pPr/>
              <a:t>69</a:t>
            </a:fld>
            <a:endParaRPr lang="en-US" dirty="0"/>
          </a:p>
        </p:txBody>
      </p:sp>
      <p:pic>
        <p:nvPicPr>
          <p:cNvPr id="5" name="Picture 4"/>
          <p:cNvPicPr>
            <a:picLocks noChangeAspect="1"/>
          </p:cNvPicPr>
          <p:nvPr/>
        </p:nvPicPr>
        <p:blipFill>
          <a:blip r:embed="rId3"/>
          <a:stretch>
            <a:fillRect/>
          </a:stretch>
        </p:blipFill>
        <p:spPr>
          <a:xfrm>
            <a:off x="1701923" y="1844824"/>
            <a:ext cx="9989235" cy="2664296"/>
          </a:xfrm>
          <a:prstGeom prst="rect">
            <a:avLst/>
          </a:prstGeom>
        </p:spPr>
      </p:pic>
    </p:spTree>
    <p:extLst>
      <p:ext uri="{BB962C8B-B14F-4D97-AF65-F5344CB8AC3E}">
        <p14:creationId xmlns:p14="http://schemas.microsoft.com/office/powerpoint/2010/main" val="38919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dirty="0"/>
              <a:t>Generative Models – Why?</a:t>
            </a:r>
          </a:p>
        </p:txBody>
      </p:sp>
      <p:sp>
        <p:nvSpPr>
          <p:cNvPr id="3" name="מציין מיקום תוכן 2"/>
          <p:cNvSpPr>
            <a:spLocks noGrp="1"/>
          </p:cNvSpPr>
          <p:nvPr>
            <p:ph idx="1"/>
          </p:nvPr>
        </p:nvSpPr>
        <p:spPr/>
        <p:txBody>
          <a:bodyPr/>
          <a:lstStyle/>
          <a:p>
            <a:endParaRPr lang="he-IL" dirty="0" smtClean="0"/>
          </a:p>
          <a:p>
            <a:r>
              <a:rPr lang="en-US" dirty="0" smtClean="0"/>
              <a:t>Excellent test of our ability to represent and manipulate high-dimensional probability distributions.</a:t>
            </a:r>
            <a:endParaRPr lang="he-IL" dirty="0" smtClean="0"/>
          </a:p>
          <a:p>
            <a:endParaRPr lang="he-IL" dirty="0" smtClean="0"/>
          </a:p>
          <a:p>
            <a:r>
              <a:rPr lang="en-US" dirty="0" smtClean="0"/>
              <a:t>Simulate possible futures for planning</a:t>
            </a:r>
            <a:endParaRPr lang="he-IL" dirty="0" smtClean="0"/>
          </a:p>
          <a:p>
            <a:endParaRPr lang="he-IL" dirty="0" smtClean="0"/>
          </a:p>
          <a:p>
            <a:r>
              <a:rPr lang="en-US" dirty="0"/>
              <a:t>M</a:t>
            </a:r>
            <a:r>
              <a:rPr lang="en-US" dirty="0" smtClean="0"/>
              <a:t>issing data</a:t>
            </a:r>
            <a:r>
              <a:rPr lang="he-IL" dirty="0" smtClean="0"/>
              <a:t> </a:t>
            </a:r>
            <a:r>
              <a:rPr lang="en-US" dirty="0" smtClean="0"/>
              <a:t> (semi-supervised learning)</a:t>
            </a:r>
            <a:endParaRPr lang="en-US" dirty="0"/>
          </a:p>
        </p:txBody>
      </p:sp>
      <p:sp>
        <p:nvSpPr>
          <p:cNvPr id="4" name="Slide Number Placeholder 3"/>
          <p:cNvSpPr>
            <a:spLocks noGrp="1"/>
          </p:cNvSpPr>
          <p:nvPr>
            <p:ph type="sldNum" sz="quarter" idx="12"/>
          </p:nvPr>
        </p:nvSpPr>
        <p:spPr/>
        <p:txBody>
          <a:bodyPr/>
          <a:lstStyle/>
          <a:p>
            <a:fld id="{2A013F82-EE5E-44EE-A61D-E31C6657F26F}" type="slidenum">
              <a:rPr lang="en-US" smtClean="0"/>
              <a:t>7</a:t>
            </a:fld>
            <a:endParaRPr lang="en-US"/>
          </a:p>
        </p:txBody>
      </p:sp>
    </p:spTree>
    <p:extLst>
      <p:ext uri="{BB962C8B-B14F-4D97-AF65-F5344CB8AC3E}">
        <p14:creationId xmlns:p14="http://schemas.microsoft.com/office/powerpoint/2010/main" val="992048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to image – The algorithm</a:t>
            </a:r>
            <a:endParaRPr lang="en-US" dirty="0"/>
          </a:p>
        </p:txBody>
      </p:sp>
      <p:sp>
        <p:nvSpPr>
          <p:cNvPr id="4" name="Slide Number Placeholder 3"/>
          <p:cNvSpPr>
            <a:spLocks noGrp="1"/>
          </p:cNvSpPr>
          <p:nvPr>
            <p:ph type="sldNum" sz="quarter" idx="12"/>
          </p:nvPr>
        </p:nvSpPr>
        <p:spPr/>
        <p:txBody>
          <a:bodyPr/>
          <a:lstStyle/>
          <a:p>
            <a:fld id="{2A013F82-EE5E-44EE-A61D-E31C6657F26F}" type="slidenum">
              <a:rPr lang="en-US" smtClean="0"/>
              <a:pPr/>
              <a:t>70</a:t>
            </a:fld>
            <a:endParaRPr lang="en-US" dirty="0"/>
          </a:p>
        </p:txBody>
      </p:sp>
      <p:pic>
        <p:nvPicPr>
          <p:cNvPr id="5" name="Picture 4"/>
          <p:cNvPicPr>
            <a:picLocks noChangeAspect="1"/>
          </p:cNvPicPr>
          <p:nvPr/>
        </p:nvPicPr>
        <p:blipFill>
          <a:blip r:embed="rId3"/>
          <a:stretch>
            <a:fillRect/>
          </a:stretch>
        </p:blipFill>
        <p:spPr>
          <a:xfrm>
            <a:off x="1701925" y="1752600"/>
            <a:ext cx="6048672" cy="4688660"/>
          </a:xfrm>
          <a:prstGeom prst="rect">
            <a:avLst/>
          </a:prstGeom>
        </p:spPr>
      </p:pic>
      <p:sp>
        <p:nvSpPr>
          <p:cNvPr id="6" name="TextBox 5"/>
          <p:cNvSpPr txBox="1"/>
          <p:nvPr/>
        </p:nvSpPr>
        <p:spPr>
          <a:xfrm flipH="1">
            <a:off x="1550500" y="6516052"/>
            <a:ext cx="9115914" cy="307777"/>
          </a:xfrm>
          <a:prstGeom prst="rect">
            <a:avLst/>
          </a:prstGeom>
          <a:noFill/>
        </p:spPr>
        <p:txBody>
          <a:bodyPr wrap="square" rtlCol="0">
            <a:spAutoFit/>
          </a:bodyPr>
          <a:lstStyle/>
          <a:p>
            <a:r>
              <a:rPr lang="en-US" sz="1400" dirty="0"/>
              <a:t>http://proceedings.mlr.press/v48/reed16.pdf</a:t>
            </a:r>
          </a:p>
        </p:txBody>
      </p:sp>
    </p:spTree>
    <p:extLst>
      <p:ext uri="{BB962C8B-B14F-4D97-AF65-F5344CB8AC3E}">
        <p14:creationId xmlns:p14="http://schemas.microsoft.com/office/powerpoint/2010/main" val="3760040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to image</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2A013F82-EE5E-44EE-A61D-E31C6657F26F}" type="slidenum">
              <a:rPr lang="en-US" smtClean="0"/>
              <a:pPr/>
              <a:t>71</a:t>
            </a:fld>
            <a:endParaRPr lang="en-US" dirty="0"/>
          </a:p>
        </p:txBody>
      </p:sp>
      <p:pic>
        <p:nvPicPr>
          <p:cNvPr id="5" name="Picture 4"/>
          <p:cNvPicPr>
            <a:picLocks noChangeAspect="1"/>
          </p:cNvPicPr>
          <p:nvPr/>
        </p:nvPicPr>
        <p:blipFill>
          <a:blip r:embed="rId2"/>
          <a:stretch>
            <a:fillRect/>
          </a:stretch>
        </p:blipFill>
        <p:spPr>
          <a:xfrm>
            <a:off x="1522414" y="1904999"/>
            <a:ext cx="9156592" cy="3612233"/>
          </a:xfrm>
          <a:prstGeom prst="rect">
            <a:avLst/>
          </a:prstGeom>
        </p:spPr>
      </p:pic>
      <p:sp>
        <p:nvSpPr>
          <p:cNvPr id="6" name="TextBox 5"/>
          <p:cNvSpPr txBox="1"/>
          <p:nvPr/>
        </p:nvSpPr>
        <p:spPr>
          <a:xfrm flipH="1">
            <a:off x="1550500" y="6516052"/>
            <a:ext cx="9115914" cy="307777"/>
          </a:xfrm>
          <a:prstGeom prst="rect">
            <a:avLst/>
          </a:prstGeom>
          <a:noFill/>
        </p:spPr>
        <p:txBody>
          <a:bodyPr wrap="square" rtlCol="0">
            <a:spAutoFit/>
          </a:bodyPr>
          <a:lstStyle/>
          <a:p>
            <a:r>
              <a:rPr lang="en-US" sz="1400" dirty="0"/>
              <a:t>http://proceedings.mlr.press/v48/reed16.pdf</a:t>
            </a:r>
          </a:p>
        </p:txBody>
      </p:sp>
    </p:spTree>
    <p:extLst>
      <p:ext uri="{BB962C8B-B14F-4D97-AF65-F5344CB8AC3E}">
        <p14:creationId xmlns:p14="http://schemas.microsoft.com/office/powerpoint/2010/main" val="1810277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StackGAN</a:t>
            </a:r>
            <a:r>
              <a:rPr lang="en-US" dirty="0"/>
              <a:t>: Text to Photo-realistic Image Synthesis</a:t>
            </a:r>
          </a:p>
        </p:txBody>
      </p:sp>
      <p:sp>
        <p:nvSpPr>
          <p:cNvPr id="5" name="Slide Number Placeholder 4"/>
          <p:cNvSpPr>
            <a:spLocks noGrp="1"/>
          </p:cNvSpPr>
          <p:nvPr>
            <p:ph type="sldNum" sz="quarter" idx="12"/>
          </p:nvPr>
        </p:nvSpPr>
        <p:spPr/>
        <p:txBody>
          <a:bodyPr/>
          <a:lstStyle/>
          <a:p>
            <a:fld id="{2A013F82-EE5E-44EE-A61D-E31C6657F26F}" type="slidenum">
              <a:rPr lang="en-US" smtClean="0"/>
              <a:t>72</a:t>
            </a:fld>
            <a:endParaRPr lang="en-US"/>
          </a:p>
        </p:txBody>
      </p:sp>
      <p:pic>
        <p:nvPicPr>
          <p:cNvPr id="7" name="Picture 6"/>
          <p:cNvPicPr>
            <a:picLocks noChangeAspect="1"/>
          </p:cNvPicPr>
          <p:nvPr/>
        </p:nvPicPr>
        <p:blipFill>
          <a:blip r:embed="rId3"/>
          <a:stretch>
            <a:fillRect/>
          </a:stretch>
        </p:blipFill>
        <p:spPr>
          <a:xfrm>
            <a:off x="1629916" y="1752600"/>
            <a:ext cx="9433048" cy="4460713"/>
          </a:xfrm>
          <a:prstGeom prst="rect">
            <a:avLst/>
          </a:prstGeom>
        </p:spPr>
      </p:pic>
      <p:sp>
        <p:nvSpPr>
          <p:cNvPr id="8" name="TextBox 7"/>
          <p:cNvSpPr txBox="1"/>
          <p:nvPr/>
        </p:nvSpPr>
        <p:spPr>
          <a:xfrm flipH="1">
            <a:off x="1550500" y="6516052"/>
            <a:ext cx="9115914" cy="307777"/>
          </a:xfrm>
          <a:prstGeom prst="rect">
            <a:avLst/>
          </a:prstGeom>
          <a:noFill/>
        </p:spPr>
        <p:txBody>
          <a:bodyPr wrap="square" rtlCol="0">
            <a:spAutoFit/>
          </a:bodyPr>
          <a:lstStyle/>
          <a:p>
            <a:r>
              <a:rPr lang="en-US" sz="1400" dirty="0"/>
              <a:t>https://arxiv.org/pdf/1612.03242.pdf</a:t>
            </a:r>
          </a:p>
        </p:txBody>
      </p:sp>
    </p:spTree>
    <p:extLst>
      <p:ext uri="{BB962C8B-B14F-4D97-AF65-F5344CB8AC3E}">
        <p14:creationId xmlns:p14="http://schemas.microsoft.com/office/powerpoint/2010/main" val="36971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a:t>
            </a:r>
            <a:r>
              <a:rPr lang="en-US" dirty="0"/>
              <a:t>to Image - </a:t>
            </a:r>
            <a:r>
              <a:rPr lang="en-US" dirty="0" err="1"/>
              <a:t>StackGAN</a:t>
            </a:r>
            <a:endParaRPr lang="en-US" dirty="0"/>
          </a:p>
        </p:txBody>
      </p:sp>
      <p:sp>
        <p:nvSpPr>
          <p:cNvPr id="4" name="Slide Number Placeholder 3"/>
          <p:cNvSpPr>
            <a:spLocks noGrp="1"/>
          </p:cNvSpPr>
          <p:nvPr>
            <p:ph type="sldNum" sz="quarter" idx="12"/>
          </p:nvPr>
        </p:nvSpPr>
        <p:spPr/>
        <p:txBody>
          <a:bodyPr/>
          <a:lstStyle/>
          <a:p>
            <a:fld id="{2A013F82-EE5E-44EE-A61D-E31C6657F26F}" type="slidenum">
              <a:rPr lang="en-US" smtClean="0"/>
              <a:pPr/>
              <a:t>73</a:t>
            </a:fld>
            <a:endParaRPr lang="en-US" dirty="0"/>
          </a:p>
        </p:txBody>
      </p:sp>
      <p:pic>
        <p:nvPicPr>
          <p:cNvPr id="5" name="Picture 4"/>
          <p:cNvPicPr>
            <a:picLocks noChangeAspect="1"/>
          </p:cNvPicPr>
          <p:nvPr/>
        </p:nvPicPr>
        <p:blipFill>
          <a:blip r:embed="rId2"/>
          <a:stretch>
            <a:fillRect/>
          </a:stretch>
        </p:blipFill>
        <p:spPr>
          <a:xfrm>
            <a:off x="1629917" y="1757165"/>
            <a:ext cx="9513372" cy="3616052"/>
          </a:xfrm>
          <a:prstGeom prst="rect">
            <a:avLst/>
          </a:prstGeom>
        </p:spPr>
      </p:pic>
      <p:sp>
        <p:nvSpPr>
          <p:cNvPr id="6" name="TextBox 5"/>
          <p:cNvSpPr txBox="1"/>
          <p:nvPr/>
        </p:nvSpPr>
        <p:spPr>
          <a:xfrm flipH="1">
            <a:off x="1550500" y="6516052"/>
            <a:ext cx="9115914" cy="307777"/>
          </a:xfrm>
          <a:prstGeom prst="rect">
            <a:avLst/>
          </a:prstGeom>
          <a:noFill/>
        </p:spPr>
        <p:txBody>
          <a:bodyPr wrap="square" rtlCol="0">
            <a:spAutoFit/>
          </a:bodyPr>
          <a:lstStyle/>
          <a:p>
            <a:r>
              <a:rPr lang="en-US" sz="1400" dirty="0"/>
              <a:t>https://arxiv.org/pdf/1612.03242.pdf</a:t>
            </a:r>
          </a:p>
        </p:txBody>
      </p:sp>
    </p:spTree>
    <p:extLst>
      <p:ext uri="{BB962C8B-B14F-4D97-AF65-F5344CB8AC3E}">
        <p14:creationId xmlns:p14="http://schemas.microsoft.com/office/powerpoint/2010/main" val="203309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Summary</a:t>
            </a:r>
            <a:endParaRPr lang="en-US" dirty="0"/>
          </a:p>
        </p:txBody>
      </p:sp>
      <p:sp>
        <p:nvSpPr>
          <p:cNvPr id="14" name="Content Placeholder 13"/>
          <p:cNvSpPr>
            <a:spLocks noGrp="1"/>
          </p:cNvSpPr>
          <p:nvPr>
            <p:ph idx="1"/>
          </p:nvPr>
        </p:nvSpPr>
        <p:spPr>
          <a:xfrm>
            <a:off x="1522413" y="1916832"/>
            <a:ext cx="9134391" cy="4114801"/>
          </a:xfrm>
        </p:spPr>
        <p:txBody>
          <a:bodyPr/>
          <a:lstStyle/>
          <a:p>
            <a:pPr>
              <a:buFont typeface="Wingdings" panose="05000000000000000000" pitchFamily="2" charset="2"/>
              <a:buChar char="ü"/>
            </a:pPr>
            <a:r>
              <a:rPr lang="en-US" dirty="0" smtClean="0"/>
              <a:t>Generative Models</a:t>
            </a:r>
          </a:p>
          <a:p>
            <a:pPr>
              <a:buFont typeface="Wingdings" panose="05000000000000000000" pitchFamily="2" charset="2"/>
              <a:buChar char="ü"/>
            </a:pPr>
            <a:r>
              <a:rPr lang="en-US" dirty="0" smtClean="0"/>
              <a:t>How do generative model works?</a:t>
            </a:r>
          </a:p>
          <a:p>
            <a:pPr>
              <a:buFont typeface="Wingdings" panose="05000000000000000000" pitchFamily="2" charset="2"/>
              <a:buChar char="ü"/>
            </a:pPr>
            <a:r>
              <a:rPr lang="en-US" dirty="0" smtClean="0"/>
              <a:t>How do GAN work?</a:t>
            </a:r>
          </a:p>
          <a:p>
            <a:pPr>
              <a:buFont typeface="Wingdings" panose="05000000000000000000" pitchFamily="2" charset="2"/>
              <a:buChar char="ü"/>
            </a:pPr>
            <a:r>
              <a:rPr lang="en-US" dirty="0" smtClean="0"/>
              <a:t>Research </a:t>
            </a:r>
            <a:r>
              <a:rPr lang="en-US" dirty="0"/>
              <a:t>Frontiers</a:t>
            </a:r>
            <a:endParaRPr lang="en-US" dirty="0" smtClean="0"/>
          </a:p>
          <a:p>
            <a:endParaRPr lang="en-US" dirty="0"/>
          </a:p>
        </p:txBody>
      </p:sp>
      <p:sp>
        <p:nvSpPr>
          <p:cNvPr id="2" name="Slide Number Placeholder 1"/>
          <p:cNvSpPr>
            <a:spLocks noGrp="1"/>
          </p:cNvSpPr>
          <p:nvPr>
            <p:ph type="sldNum" sz="quarter" idx="12"/>
          </p:nvPr>
        </p:nvSpPr>
        <p:spPr/>
        <p:txBody>
          <a:bodyPr/>
          <a:lstStyle/>
          <a:p>
            <a:fld id="{2A013F82-EE5E-44EE-A61D-E31C6657F26F}" type="slidenum">
              <a:rPr lang="en-US" smtClean="0"/>
              <a:t>74</a:t>
            </a:fld>
            <a:endParaRPr lang="en-US"/>
          </a:p>
        </p:txBody>
      </p:sp>
    </p:spTree>
    <p:extLst>
      <p:ext uri="{BB962C8B-B14F-4D97-AF65-F5344CB8AC3E}">
        <p14:creationId xmlns:p14="http://schemas.microsoft.com/office/powerpoint/2010/main" val="935016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buNone/>
            </a:pPr>
            <a:r>
              <a:rPr lang="en-US" sz="4800" i="1" dirty="0">
                <a:solidFill>
                  <a:schemeClr val="accent1">
                    <a:lumMod val="75000"/>
                  </a:schemeClr>
                </a:solidFill>
                <a:latin typeface="Arial" panose="020B0604020202020204" pitchFamily="34" charset="0"/>
                <a:cs typeface="Arial" panose="020B0604020202020204" pitchFamily="34" charset="0"/>
              </a:rPr>
              <a:t>Generative Adversarial Networks is the most interesting idea in the last ten years in machine learning</a:t>
            </a:r>
            <a:endParaRPr lang="en-US" sz="3200" i="1" dirty="0" smtClean="0">
              <a:solidFill>
                <a:schemeClr val="accent1">
                  <a:lumMod val="75000"/>
                </a:schemeClr>
              </a:solidFill>
              <a:latin typeface="Arial" panose="020B0604020202020204" pitchFamily="34" charset="0"/>
              <a:ea typeface="Arial Unicode MS" panose="020B0604020202020204" pitchFamily="34" charset="-128"/>
              <a:cs typeface="Arial" panose="020B0604020202020204" pitchFamily="34" charset="0"/>
            </a:endParaRPr>
          </a:p>
          <a:p>
            <a:pPr marL="0" indent="0">
              <a:buNone/>
            </a:pPr>
            <a:r>
              <a:rPr lang="en-US" sz="2000" dirty="0" smtClean="0"/>
              <a:t>-</a:t>
            </a:r>
            <a:r>
              <a:rPr lang="en-US" sz="2000" dirty="0" err="1" smtClean="0"/>
              <a:t>Yann</a:t>
            </a:r>
            <a:r>
              <a:rPr lang="en-US" sz="2000" dirty="0" smtClean="0"/>
              <a:t> </a:t>
            </a:r>
            <a:r>
              <a:rPr lang="en-US" sz="2000" dirty="0" err="1" smtClean="0"/>
              <a:t>LeCun</a:t>
            </a:r>
            <a:endParaRPr lang="en-US" sz="2000" dirty="0" smtClean="0"/>
          </a:p>
          <a:p>
            <a:pPr marL="0" indent="0">
              <a:buNone/>
            </a:pPr>
            <a:r>
              <a:rPr lang="en-US" sz="2000" dirty="0" smtClean="0"/>
              <a:t> The founding </a:t>
            </a:r>
            <a:r>
              <a:rPr lang="en-US" sz="2000" dirty="0"/>
              <a:t>father of convolutional </a:t>
            </a:r>
            <a:r>
              <a:rPr lang="en-US" sz="2000" dirty="0" smtClean="0"/>
              <a:t>nets and</a:t>
            </a:r>
            <a:r>
              <a:rPr lang="en-US" sz="2000" dirty="0"/>
              <a:t> director of Facebook AI</a:t>
            </a:r>
            <a:endParaRPr lang="en-US" sz="2000" dirty="0" smtClean="0"/>
          </a:p>
          <a:p>
            <a:pPr marL="0" indent="0">
              <a:buNone/>
            </a:pPr>
            <a:endParaRPr lang="en-US" sz="2000" i="1" dirty="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buNone/>
            </a:pPr>
            <a:r>
              <a:rPr lang="en-US" sz="3600" i="1" dirty="0" smtClean="0">
                <a:latin typeface="Arial Unicode MS" panose="020B0604020202020204" pitchFamily="34" charset="-128"/>
                <a:ea typeface="Arial Unicode MS" panose="020B0604020202020204" pitchFamily="34" charset="-128"/>
                <a:cs typeface="Arial Unicode MS" panose="020B0604020202020204" pitchFamily="34" charset="-128"/>
              </a:rPr>
              <a:t>Thank You!</a:t>
            </a:r>
            <a:endParaRPr lang="en-US" sz="3600" i="1"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 name="Slide Number Placeholder 3"/>
          <p:cNvSpPr>
            <a:spLocks noGrp="1"/>
          </p:cNvSpPr>
          <p:nvPr>
            <p:ph type="sldNum" sz="quarter" idx="12"/>
          </p:nvPr>
        </p:nvSpPr>
        <p:spPr/>
        <p:txBody>
          <a:bodyPr/>
          <a:lstStyle/>
          <a:p>
            <a:fld id="{2A013F82-EE5E-44EE-A61D-E31C6657F26F}" type="slidenum">
              <a:rPr lang="en-US" smtClean="0"/>
              <a:t>75</a:t>
            </a:fld>
            <a:endParaRPr lang="en-US"/>
          </a:p>
        </p:txBody>
      </p:sp>
    </p:spTree>
    <p:extLst>
      <p:ext uri="{BB962C8B-B14F-4D97-AF65-F5344CB8AC3E}">
        <p14:creationId xmlns:p14="http://schemas.microsoft.com/office/powerpoint/2010/main" val="4124812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dirty="0"/>
              <a:t>Generative Models – Why?</a:t>
            </a:r>
          </a:p>
        </p:txBody>
      </p:sp>
      <p:sp>
        <p:nvSpPr>
          <p:cNvPr id="3" name="מציין מיקום תוכן 2"/>
          <p:cNvSpPr>
            <a:spLocks noGrp="1"/>
          </p:cNvSpPr>
          <p:nvPr>
            <p:ph idx="1"/>
          </p:nvPr>
        </p:nvSpPr>
        <p:spPr/>
        <p:txBody>
          <a:bodyPr/>
          <a:lstStyle/>
          <a:p>
            <a:r>
              <a:rPr lang="en-US" dirty="0" smtClean="0"/>
              <a:t>Multi-modal outputs</a:t>
            </a:r>
            <a:endParaRPr lang="en-US" dirty="0"/>
          </a:p>
        </p:txBody>
      </p:sp>
      <p:pic>
        <p:nvPicPr>
          <p:cNvPr id="4" name="תמונה 3"/>
          <p:cNvPicPr>
            <a:picLocks noChangeAspect="1"/>
          </p:cNvPicPr>
          <p:nvPr/>
        </p:nvPicPr>
        <p:blipFill>
          <a:blip r:embed="rId3"/>
          <a:stretch>
            <a:fillRect/>
          </a:stretch>
        </p:blipFill>
        <p:spPr>
          <a:xfrm>
            <a:off x="1845940" y="2615449"/>
            <a:ext cx="7849695" cy="3543795"/>
          </a:xfrm>
          <a:prstGeom prst="rect">
            <a:avLst/>
          </a:prstGeom>
        </p:spPr>
      </p:pic>
      <p:sp>
        <p:nvSpPr>
          <p:cNvPr id="5" name="Slide Number Placeholder 4"/>
          <p:cNvSpPr>
            <a:spLocks noGrp="1"/>
          </p:cNvSpPr>
          <p:nvPr>
            <p:ph type="sldNum" sz="quarter" idx="12"/>
          </p:nvPr>
        </p:nvSpPr>
        <p:spPr/>
        <p:txBody>
          <a:bodyPr/>
          <a:lstStyle/>
          <a:p>
            <a:fld id="{2A013F82-EE5E-44EE-A61D-E31C6657F26F}" type="slidenum">
              <a:rPr lang="en-US" smtClean="0"/>
              <a:t>8</a:t>
            </a:fld>
            <a:endParaRPr lang="en-US"/>
          </a:p>
        </p:txBody>
      </p:sp>
    </p:spTree>
    <p:extLst>
      <p:ext uri="{BB962C8B-B14F-4D97-AF65-F5344CB8AC3E}">
        <p14:creationId xmlns:p14="http://schemas.microsoft.com/office/powerpoint/2010/main" val="196415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dirty="0"/>
              <a:t>Generative Models – Why?</a:t>
            </a:r>
          </a:p>
        </p:txBody>
      </p:sp>
      <p:sp>
        <p:nvSpPr>
          <p:cNvPr id="3" name="מציין מיקום תוכן 2"/>
          <p:cNvSpPr>
            <a:spLocks noGrp="1"/>
          </p:cNvSpPr>
          <p:nvPr>
            <p:ph idx="1"/>
          </p:nvPr>
        </p:nvSpPr>
        <p:spPr/>
        <p:txBody>
          <a:bodyPr/>
          <a:lstStyle/>
          <a:p>
            <a:r>
              <a:rPr lang="en-US" dirty="0" smtClean="0"/>
              <a:t>Single image super-resolution</a:t>
            </a:r>
          </a:p>
        </p:txBody>
      </p:sp>
      <p:pic>
        <p:nvPicPr>
          <p:cNvPr id="6" name="Picture 5"/>
          <p:cNvPicPr>
            <a:picLocks noChangeAspect="1"/>
          </p:cNvPicPr>
          <p:nvPr/>
        </p:nvPicPr>
        <p:blipFill>
          <a:blip r:embed="rId3"/>
          <a:stretch>
            <a:fillRect/>
          </a:stretch>
        </p:blipFill>
        <p:spPr>
          <a:xfrm>
            <a:off x="1864963" y="2347911"/>
            <a:ext cx="9065991" cy="3671889"/>
          </a:xfrm>
          <a:prstGeom prst="rect">
            <a:avLst/>
          </a:prstGeom>
        </p:spPr>
      </p:pic>
      <p:sp>
        <p:nvSpPr>
          <p:cNvPr id="4" name="Slide Number Placeholder 3"/>
          <p:cNvSpPr>
            <a:spLocks noGrp="1"/>
          </p:cNvSpPr>
          <p:nvPr>
            <p:ph type="sldNum" sz="quarter" idx="12"/>
          </p:nvPr>
        </p:nvSpPr>
        <p:spPr/>
        <p:txBody>
          <a:bodyPr/>
          <a:lstStyle/>
          <a:p>
            <a:fld id="{2A013F82-EE5E-44EE-A61D-E31C6657F26F}" type="slidenum">
              <a:rPr lang="en-US" smtClean="0"/>
              <a:t>9</a:t>
            </a:fld>
            <a:endParaRPr lang="en-US"/>
          </a:p>
        </p:txBody>
      </p:sp>
    </p:spTree>
    <p:extLst>
      <p:ext uri="{BB962C8B-B14F-4D97-AF65-F5344CB8AC3E}">
        <p14:creationId xmlns:p14="http://schemas.microsoft.com/office/powerpoint/2010/main" val="995864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15911</TotalTime>
  <Words>4476</Words>
  <Application>Microsoft Office PowerPoint</Application>
  <PresentationFormat>Custom</PresentationFormat>
  <Paragraphs>586</Paragraphs>
  <Slides>75</Slides>
  <Notes>50</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75</vt:i4>
      </vt:variant>
    </vt:vector>
  </HeadingPairs>
  <TitlesOfParts>
    <vt:vector size="82" baseType="lpstr">
      <vt:lpstr>Arial Unicode MS</vt:lpstr>
      <vt:lpstr>Arial</vt:lpstr>
      <vt:lpstr>Cambria Math</vt:lpstr>
      <vt:lpstr>Corbel</vt:lpstr>
      <vt:lpstr>Gisha</vt:lpstr>
      <vt:lpstr>Wingdings</vt:lpstr>
      <vt:lpstr>Digital Blue Tunnel 16x9</vt:lpstr>
      <vt:lpstr>Generative Adversarial Networks</vt:lpstr>
      <vt:lpstr>What do you see in these pictures?</vt:lpstr>
      <vt:lpstr>Roadmap</vt:lpstr>
      <vt:lpstr>Generative Models</vt:lpstr>
      <vt:lpstr>Toy Example</vt:lpstr>
      <vt:lpstr>Toy Example</vt:lpstr>
      <vt:lpstr>Generative Models – Why?</vt:lpstr>
      <vt:lpstr>Generative Models – Why?</vt:lpstr>
      <vt:lpstr>Generative Models – Why?</vt:lpstr>
      <vt:lpstr>Generative Models – Why?</vt:lpstr>
      <vt:lpstr>Generative Models – Why?</vt:lpstr>
      <vt:lpstr>Generative Models – Why?</vt:lpstr>
      <vt:lpstr>Roadmap</vt:lpstr>
      <vt:lpstr>How do generative models work?</vt:lpstr>
      <vt:lpstr>Generative Models</vt:lpstr>
      <vt:lpstr>Generative Models</vt:lpstr>
      <vt:lpstr>KL (Kullback - Leibler) Divergence</vt:lpstr>
      <vt:lpstr>JS (Jensen-Shannon) Divergence</vt:lpstr>
      <vt:lpstr>D_KL vs. D_JS</vt:lpstr>
      <vt:lpstr>Maximum Likelihood Estimation</vt:lpstr>
      <vt:lpstr>Taxonomy of Generative Models</vt:lpstr>
      <vt:lpstr>Taxonomy of generative models</vt:lpstr>
      <vt:lpstr>Maximum Likelihood</vt:lpstr>
      <vt:lpstr>Explicit Density Model</vt:lpstr>
      <vt:lpstr>Tractable Explicit Models</vt:lpstr>
      <vt:lpstr>Explicit Models Requiring Approximation</vt:lpstr>
      <vt:lpstr>Implicit Density Model</vt:lpstr>
      <vt:lpstr>Implicit Density Model</vt:lpstr>
      <vt:lpstr>Roadmap</vt:lpstr>
      <vt:lpstr>How do GAN work?</vt:lpstr>
      <vt:lpstr>Overview</vt:lpstr>
      <vt:lpstr>How do GAN work?</vt:lpstr>
      <vt:lpstr>How do GAN work?</vt:lpstr>
      <vt:lpstr>How do GAN work?</vt:lpstr>
      <vt:lpstr>How do GAN work?</vt:lpstr>
      <vt:lpstr>Cost Functions</vt:lpstr>
      <vt:lpstr>Cost Functions - Nash Equilibrium</vt:lpstr>
      <vt:lpstr>Cost Functions</vt:lpstr>
      <vt:lpstr>Cost Functions</vt:lpstr>
      <vt:lpstr>Cost Functions</vt:lpstr>
      <vt:lpstr>Cost Functions</vt:lpstr>
      <vt:lpstr>Cost Functions</vt:lpstr>
      <vt:lpstr>Cost Functions</vt:lpstr>
      <vt:lpstr>Balancing D and G</vt:lpstr>
      <vt:lpstr>One-Sided Label Smoothing</vt:lpstr>
      <vt:lpstr>More about GAN</vt:lpstr>
      <vt:lpstr>The training process</vt:lpstr>
      <vt:lpstr>GAN Samples</vt:lpstr>
      <vt:lpstr>Why GAN preforms better? (Spoiler: It is not clear yet)</vt:lpstr>
      <vt:lpstr>Mode Collapse</vt:lpstr>
      <vt:lpstr>Mode Collapse</vt:lpstr>
      <vt:lpstr>Mode Collapse – Text to image</vt:lpstr>
      <vt:lpstr>Mode Collapse – Mini-batch GAN</vt:lpstr>
      <vt:lpstr>Mode Collapse – Mini-batch GAN</vt:lpstr>
      <vt:lpstr>Deep Convolution GAN - Architecture</vt:lpstr>
      <vt:lpstr>Z vector math</vt:lpstr>
      <vt:lpstr>Z vector math</vt:lpstr>
      <vt:lpstr>Interpolation of z vector</vt:lpstr>
      <vt:lpstr>GAN defectives</vt:lpstr>
      <vt:lpstr>GAN defectives</vt:lpstr>
      <vt:lpstr>GAN defectives</vt:lpstr>
      <vt:lpstr>GAN defectives</vt:lpstr>
      <vt:lpstr>Evaluation of generative models</vt:lpstr>
      <vt:lpstr>Roadmap</vt:lpstr>
      <vt:lpstr>Research Frontiers</vt:lpstr>
      <vt:lpstr>The GAN “zoo”</vt:lpstr>
      <vt:lpstr>Conditional GAN</vt:lpstr>
      <vt:lpstr>Conditional GAN</vt:lpstr>
      <vt:lpstr>Text to Image</vt:lpstr>
      <vt:lpstr>Text to image – The algorithm</vt:lpstr>
      <vt:lpstr>Text to image</vt:lpstr>
      <vt:lpstr>StackGAN: Text to Photo-realistic Image Synthesis</vt:lpstr>
      <vt:lpstr>Text to Image - StackGAN</vt:lpstr>
      <vt:lpstr>Summary</vt:lpstr>
      <vt:lpstr>PowerPoint Presentation</vt:lpstr>
    </vt:vector>
  </TitlesOfParts>
  <Company>ECI Telecom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Generative Adversarial Networks</dc:title>
  <dc:creator>Guy Hudara</dc:creator>
  <cp:lastModifiedBy>Guy Hudara</cp:lastModifiedBy>
  <cp:revision>288</cp:revision>
  <dcterms:created xsi:type="dcterms:W3CDTF">2018-04-24T20:39:58Z</dcterms:created>
  <dcterms:modified xsi:type="dcterms:W3CDTF">2018-06-04T08:47:40Z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